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4" r:id="rId10"/>
  </p:sldIdLst>
  <p:sldSz cx="12192000" cy="6858000"/>
  <p:notesSz cx="6858000" cy="9144000"/>
  <p:embeddedFontLst>
    <p:embeddedFont>
      <p:font typeface="Aptos" panose="020B0004020202020204" pitchFamily="34" charset="0"/>
      <p:regular r:id="rId12"/>
      <p:bold r:id="rId13"/>
      <p:italic r:id="rId14"/>
      <p:boldItalic r:id="rId15"/>
    </p:embeddedFont>
    <p:embeddedFont>
      <p:font typeface="Aptos Display" panose="020B0004020202020204" pitchFamily="34" charset="0"/>
      <p:regular r:id="rId16"/>
      <p:bold r:id="rId17"/>
      <p:italic r:id="rId18"/>
      <p:boldItalic r:id="rId19"/>
    </p:embeddedFont>
    <p:embeddedFont>
      <p:font typeface="Artifex CF" panose="00000500000000000000" pitchFamily="2" charset="0"/>
      <p:regular r:id="rId20"/>
    </p:embeddedFont>
    <p:embeddedFont>
      <p:font typeface="Perpetua" panose="02020502060401020303" pitchFamily="18" charset="0"/>
      <p:regular r:id="rId21"/>
      <p:bold r:id="rId22"/>
      <p:italic r:id="rId23"/>
      <p:boldItalic r:id="rId24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DBFD9"/>
    <a:srgbClr val="CB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409C-0FF5-4270-BF2F-52819757841B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15AA-84D4-4E36-8085-E0B35AF5351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715AA-84D4-4E36-8085-E0B35AF5351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15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9613D-0A1E-558E-E4A6-7E39A4741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BDC5CD-7C6B-A662-FD28-69A65A8A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BF5B6-231A-5075-E8CD-A626F5C8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D82B0-5258-49C2-9D1F-0B489481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58CF3-B875-5DF3-5A6C-C77FBF34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615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D3D69-6530-3B91-CB89-5B58CCD6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077904-C2E5-2CDB-E472-7D6DB2EC1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66FD9-30DB-F515-5495-CBBEEEBD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1DC422-8831-BBC1-7DB9-547FC1EA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D5DCE-A99A-270F-5B2A-C16674BF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25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21CB69-71DB-EC90-13AD-262DC5075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326D65-6A01-C670-FE11-CDC152377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FC1BF-F578-6A34-8C6A-5410C72B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15FD3-E4B5-8469-52A3-2FB2D1B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C71775-C74A-7E67-34C1-30077DF4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26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FBE27-42CB-B0D6-EF74-0741CFEA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46A93-C90A-D16B-AD65-0BC766AB8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07BD5-51CB-5D58-032F-6FEE2751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2605C-E2AB-4773-86D7-2A099533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5251F-B383-76B0-13FD-B12CFB6C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452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73657-5423-6876-34F5-18C95F93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DF54A-F8E2-2A71-9AB0-A2BA8E02D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C22F5-2B5E-84B0-5F4C-51D783E1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3BF5-9033-F001-4F51-BED4370E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40B429-646B-BC38-A2B2-6C39E5F8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523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49FE2-7132-7D3B-7C5E-64711C10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B52E4-256F-7449-2E85-4AB616971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AD5CC0-F841-4472-839A-18807FCD4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158D69-ED64-C71F-629D-6CA7123A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47C3F-5085-96A3-B9B8-F47DD850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84338C-DD4C-E55E-E9AD-DEA056FC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766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35332-D30E-874E-B760-46156147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697A5-D12A-9F59-8C0C-AF27051A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66839-CF89-D490-7EDA-BFCC1B67E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423FB5-E9CE-0B45-564D-4B55A42C3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C059F2-D2D9-4A76-C601-E40BE5C02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4666AC-F93F-BBF0-425A-CF602BE6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3E1B64-4908-7BF4-96BB-6A1CA230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65C67A-D1E8-E2D3-5A5A-45721A8A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533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7DCA9-CF3B-4F55-8E67-8F4745E5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45D392-8F09-2622-0955-90C0A3E4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1AFEAF-8986-8ACA-61DE-3B62865B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411239-0C7E-34ED-EBD2-365CCD58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046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B47F94-B46D-F4BC-97E7-B2FCC975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8CA45F-5B66-9303-F8F4-98E98ACB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40E769-5570-1918-7245-896BF215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93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B8A5A-F910-289C-133A-ED6956C4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8336A-80A0-41DB-7F9E-F4036B14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24F73D-F1F8-62ED-DE26-4F51D5CA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D631A3-9CCE-AE2D-0122-76A6F251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2B17D-32B2-09EE-DEAB-6181CAF3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7EA9FD-8BA7-E289-FE52-3F68B17F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270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91337-A1D4-5C14-EF56-E3D1D846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3CEC71-6AB7-D177-F0F8-E9203A809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BA84F8-19E8-50B4-09CF-2D44FFDE7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B7B751-FD8C-A454-D410-3F16B582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90EF49-F4BA-8CB4-E779-3E6F0F5A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110980-430D-28C9-F7A2-C3AACCB5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123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1CA40C-FDBE-CB8C-7005-79FE044B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51F9B3-91B4-6D97-59BE-3401C89EC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CF410-4FBC-13FA-9832-7A62E5B3A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68C406-9323-4EB3-9DAE-AF219652FB05}" type="datetimeFigureOut">
              <a:rPr lang="es-AR" smtClean="0"/>
              <a:t>17/12/2024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68CDE3-B20D-25F6-AD7E-6A39662C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1A8DEC-8FCF-C75B-F186-97F637D83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BF2F6-4113-4DD2-946F-E99AB51919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28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279F3D-5EAB-0D59-D5B1-0CE9E01D1358}"/>
              </a:ext>
            </a:extLst>
          </p:cNvPr>
          <p:cNvSpPr txBox="1"/>
          <p:nvPr/>
        </p:nvSpPr>
        <p:spPr>
          <a:xfrm>
            <a:off x="6895617" y="3535668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AR" sz="2800" kern="1200" dirty="0">
                <a:solidFill>
                  <a:schemeClr val="tx2"/>
                </a:solidFill>
                <a:latin typeface="Artifex CF Heavy" panose="00000A00000000000000" pitchFamily="2" charset="0"/>
                <a:ea typeface="+mj-ea"/>
                <a:cs typeface="+mj-cs"/>
              </a:rPr>
              <a:t>Primeros años, grandes lecciones: una mirada holística a la profesión</a:t>
            </a:r>
            <a:endParaRPr lang="en-US" sz="2800" kern="1200" dirty="0">
              <a:solidFill>
                <a:schemeClr val="tx2"/>
              </a:solidFill>
              <a:latin typeface="Artifex CF Heavy" panose="00000A00000000000000" pitchFamily="2" charset="0"/>
              <a:ea typeface="+mj-ea"/>
              <a:cs typeface="+mj-cs"/>
            </a:endParaRPr>
          </a:p>
        </p:txBody>
      </p:sp>
      <p:pic>
        <p:nvPicPr>
          <p:cNvPr id="10" name="Graphic 9" descr="Diploma Roll">
            <a:extLst>
              <a:ext uri="{FF2B5EF4-FFF2-40B4-BE49-F238E27FC236}">
                <a16:creationId xmlns:a16="http://schemas.microsoft.com/office/drawing/2014/main" id="{80D2C5CA-12E6-CA2B-088B-15E4821AC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BD3F8647-8441-D34D-24CD-BC5D23E29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812" y="401677"/>
            <a:ext cx="2038635" cy="9240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267CBE-0526-A112-EA18-A61456CE2F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3408" y="235629"/>
            <a:ext cx="1207008" cy="12070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B174975-59B4-9D1D-8C24-261A735BA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523" y="504973"/>
            <a:ext cx="1798096" cy="66831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3CE2BA1-0523-7DD0-0449-7BBADD1DB2B6}"/>
              </a:ext>
            </a:extLst>
          </p:cNvPr>
          <p:cNvSpPr txBox="1"/>
          <p:nvPr/>
        </p:nvSpPr>
        <p:spPr>
          <a:xfrm>
            <a:off x="7900416" y="6248086"/>
            <a:ext cx="380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Perpetua" panose="02020502060401020303" pitchFamily="18" charset="0"/>
              </a:rPr>
              <a:t>Ing. María de los Ángeles SAGER</a:t>
            </a:r>
          </a:p>
        </p:txBody>
      </p:sp>
    </p:spTree>
    <p:extLst>
      <p:ext uri="{BB962C8B-B14F-4D97-AF65-F5344CB8AC3E}">
        <p14:creationId xmlns:p14="http://schemas.microsoft.com/office/powerpoint/2010/main" val="15092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8C4E0-6C2F-9066-2766-892DD5159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B4F4792-D355-F639-73BE-DD6FAC5964E0}"/>
              </a:ext>
            </a:extLst>
          </p:cNvPr>
          <p:cNvSpPr txBox="1"/>
          <p:nvPr/>
        </p:nvSpPr>
        <p:spPr>
          <a:xfrm>
            <a:off x="1796044" y="315290"/>
            <a:ext cx="290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dirty="0">
                <a:latin typeface="Artifex CF Bold" panose="00000800000000000000" pitchFamily="2" charset="0"/>
              </a:rPr>
              <a:t>Formación Académica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8199FC-E9C2-A92D-4016-37BC82D10593}"/>
              </a:ext>
            </a:extLst>
          </p:cNvPr>
          <p:cNvSpPr txBox="1"/>
          <p:nvPr/>
        </p:nvSpPr>
        <p:spPr>
          <a:xfrm>
            <a:off x="7602474" y="2774490"/>
            <a:ext cx="3649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Artifex CF Bold" panose="00000800000000000000" pitchFamily="2" charset="0"/>
              </a:rPr>
              <a:t>Mentalidad ingenieril </a:t>
            </a:r>
          </a:p>
          <a:p>
            <a:pPr algn="ctr"/>
            <a:r>
              <a:rPr lang="es-AR" sz="2000" i="1" dirty="0" err="1">
                <a:latin typeface="Artifex CF Bold" panose="00000800000000000000" pitchFamily="2" charset="0"/>
              </a:rPr>
              <a:t>Mindset</a:t>
            </a:r>
            <a:endParaRPr lang="es-AR" sz="2000" i="1" dirty="0">
              <a:latin typeface="Artifex CF Bold" panose="00000800000000000000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9633D29-D7FF-074F-FEC9-31E2E2F9C336}"/>
              </a:ext>
            </a:extLst>
          </p:cNvPr>
          <p:cNvCxnSpPr/>
          <p:nvPr/>
        </p:nvCxnSpPr>
        <p:spPr>
          <a:xfrm>
            <a:off x="3246120" y="850392"/>
            <a:ext cx="0" cy="517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31E75B9-8C7C-EDCC-BB98-5611157CE57E}"/>
              </a:ext>
            </a:extLst>
          </p:cNvPr>
          <p:cNvCxnSpPr>
            <a:cxnSpLocks/>
          </p:cNvCxnSpPr>
          <p:nvPr/>
        </p:nvCxnSpPr>
        <p:spPr>
          <a:xfrm flipV="1">
            <a:off x="9427464" y="3465576"/>
            <a:ext cx="0" cy="2944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811AE4B-CB97-13C0-28D9-C74205CCBBF6}"/>
              </a:ext>
            </a:extLst>
          </p:cNvPr>
          <p:cNvSpPr txBox="1"/>
          <p:nvPr/>
        </p:nvSpPr>
        <p:spPr>
          <a:xfrm>
            <a:off x="2294438" y="995927"/>
            <a:ext cx="97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Teoría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C170592-D1E7-C825-6436-28D98A7E8D3A}"/>
              </a:ext>
            </a:extLst>
          </p:cNvPr>
          <p:cNvSpPr txBox="1"/>
          <p:nvPr/>
        </p:nvSpPr>
        <p:spPr>
          <a:xfrm>
            <a:off x="3226612" y="1787294"/>
            <a:ext cx="126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Práctica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558378-A266-298E-33D9-889D47AEB4B7}"/>
              </a:ext>
            </a:extLst>
          </p:cNvPr>
          <p:cNvSpPr txBox="1"/>
          <p:nvPr/>
        </p:nvSpPr>
        <p:spPr>
          <a:xfrm>
            <a:off x="721542" y="2578661"/>
            <a:ext cx="254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Análisis de problemas complejos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AF3788-51E7-4D3C-246A-15D2699169FD}"/>
              </a:ext>
            </a:extLst>
          </p:cNvPr>
          <p:cNvSpPr txBox="1"/>
          <p:nvPr/>
        </p:nvSpPr>
        <p:spPr>
          <a:xfrm>
            <a:off x="3226612" y="3647027"/>
            <a:ext cx="276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Resolución con recursos limitados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DCE840-49FA-50DF-B33B-AC76330025B4}"/>
              </a:ext>
            </a:extLst>
          </p:cNvPr>
          <p:cNvSpPr txBox="1"/>
          <p:nvPr/>
        </p:nvSpPr>
        <p:spPr>
          <a:xfrm>
            <a:off x="9427159" y="3584287"/>
            <a:ext cx="195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Responsabilidad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EA82A1-1F80-169D-E969-491A49474C42}"/>
              </a:ext>
            </a:extLst>
          </p:cNvPr>
          <p:cNvSpPr txBox="1"/>
          <p:nvPr/>
        </p:nvSpPr>
        <p:spPr>
          <a:xfrm>
            <a:off x="8091449" y="4168288"/>
            <a:ext cx="13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Excelencia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449E900-EEBE-D031-3CFA-038874E1A03F}"/>
              </a:ext>
            </a:extLst>
          </p:cNvPr>
          <p:cNvSpPr txBox="1"/>
          <p:nvPr/>
        </p:nvSpPr>
        <p:spPr>
          <a:xfrm>
            <a:off x="9427159" y="4752289"/>
            <a:ext cx="16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Racionalidad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C845726-5974-86CC-ABA5-1937D129DF7A}"/>
              </a:ext>
            </a:extLst>
          </p:cNvPr>
          <p:cNvSpPr txBox="1"/>
          <p:nvPr/>
        </p:nvSpPr>
        <p:spPr>
          <a:xfrm>
            <a:off x="6592641" y="5336291"/>
            <a:ext cx="282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Pensamiento estratégico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0D3F10F-3AE7-A21B-E3E1-B9E23AAB91FB}"/>
              </a:ext>
            </a:extLst>
          </p:cNvPr>
          <p:cNvSpPr txBox="1"/>
          <p:nvPr/>
        </p:nvSpPr>
        <p:spPr>
          <a:xfrm>
            <a:off x="9427159" y="5920293"/>
            <a:ext cx="125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Disciplina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6E56407-F605-8367-18D5-8BC9E7C888A7}"/>
              </a:ext>
            </a:extLst>
          </p:cNvPr>
          <p:cNvSpPr txBox="1"/>
          <p:nvPr/>
        </p:nvSpPr>
        <p:spPr>
          <a:xfrm>
            <a:off x="2139698" y="4715393"/>
            <a:ext cx="112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Gestión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0A45E8B-5E62-3325-9340-985E6FC4D569}"/>
              </a:ext>
            </a:extLst>
          </p:cNvPr>
          <p:cNvSpPr txBox="1"/>
          <p:nvPr/>
        </p:nvSpPr>
        <p:spPr>
          <a:xfrm>
            <a:off x="3226612" y="5506760"/>
            <a:ext cx="159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Tecnología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51C90FA3-4AD7-6ADF-5F83-CBBFBB7F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43" y="218518"/>
            <a:ext cx="1065280" cy="48286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8AB16D38-2E09-46FB-752C-2764A0D9AB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3" grpId="0"/>
      <p:bldP spid="19" grpId="0"/>
      <p:bldP spid="20" grpId="0"/>
      <p:bldP spid="21" grpId="0"/>
      <p:bldP spid="22" grpId="0"/>
      <p:bldP spid="24" grpId="0"/>
      <p:bldP spid="26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01AAC7-EF44-3C9B-BFDB-6B6AD607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77D3F69-F4C5-910D-5CFA-76BC9EBD985C}"/>
              </a:ext>
            </a:extLst>
          </p:cNvPr>
          <p:cNvSpPr txBox="1"/>
          <p:nvPr/>
        </p:nvSpPr>
        <p:spPr>
          <a:xfrm>
            <a:off x="1013459" y="528277"/>
            <a:ext cx="211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latin typeface="Artifex CF" panose="00000500000000000000" pitchFamily="2" charset="0"/>
              </a:rPr>
              <a:t>Encuesta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Artifex CF" panose="00000500000000000000" pitchFamily="2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33B95EA-EB5F-7D95-157F-FB9400227D64}"/>
              </a:ext>
            </a:extLst>
          </p:cNvPr>
          <p:cNvCxnSpPr/>
          <p:nvPr/>
        </p:nvCxnSpPr>
        <p:spPr>
          <a:xfrm>
            <a:off x="2935224" y="2990088"/>
            <a:ext cx="0" cy="2615184"/>
          </a:xfrm>
          <a:prstGeom prst="line">
            <a:avLst/>
          </a:prstGeom>
          <a:ln>
            <a:solidFill>
              <a:srgbClr val="DDBFD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E82AC36-C0F2-E075-F550-9D5A3DBC601E}"/>
              </a:ext>
            </a:extLst>
          </p:cNvPr>
          <p:cNvCxnSpPr/>
          <p:nvPr/>
        </p:nvCxnSpPr>
        <p:spPr>
          <a:xfrm>
            <a:off x="8738616" y="2990088"/>
            <a:ext cx="0" cy="2615184"/>
          </a:xfrm>
          <a:prstGeom prst="line">
            <a:avLst/>
          </a:prstGeom>
          <a:ln>
            <a:solidFill>
              <a:srgbClr val="DDBFD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D46EC81-6790-315F-7E4D-75F6B1871102}"/>
              </a:ext>
            </a:extLst>
          </p:cNvPr>
          <p:cNvSpPr txBox="1"/>
          <p:nvPr/>
        </p:nvSpPr>
        <p:spPr>
          <a:xfrm>
            <a:off x="1322846" y="2030411"/>
            <a:ext cx="334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Artifex CF" panose="00000500000000000000" pitchFamily="2" charset="0"/>
              </a:rPr>
              <a:t>Jóvenes Profesionales (JP)</a:t>
            </a:r>
          </a:p>
          <a:p>
            <a:pPr algn="ctr"/>
            <a:r>
              <a:rPr lang="es-AR" dirty="0">
                <a:latin typeface="Artifex CF" panose="00000500000000000000" pitchFamily="2" charset="0"/>
              </a:rPr>
              <a:t>Desafíos en el ingreso al mercado laboral.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20E6C-F8B6-8A51-0D4B-3C8004BDA911}"/>
              </a:ext>
            </a:extLst>
          </p:cNvPr>
          <p:cNvSpPr txBox="1"/>
          <p:nvPr/>
        </p:nvSpPr>
        <p:spPr>
          <a:xfrm>
            <a:off x="7818127" y="3214278"/>
            <a:ext cx="334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Falta de compromiso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4CFAF2A-DEDD-57B8-6E9B-A3DE136B9A28}"/>
              </a:ext>
            </a:extLst>
          </p:cNvPr>
          <p:cNvCxnSpPr/>
          <p:nvPr/>
        </p:nvCxnSpPr>
        <p:spPr>
          <a:xfrm>
            <a:off x="2935224" y="3831336"/>
            <a:ext cx="5803392" cy="0"/>
          </a:xfrm>
          <a:prstGeom prst="straightConnector1">
            <a:avLst/>
          </a:prstGeom>
          <a:ln>
            <a:solidFill>
              <a:srgbClr val="FF9999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CF1DC6E-247A-80DF-84F8-E7123B8EA7D7}"/>
              </a:ext>
            </a:extLst>
          </p:cNvPr>
          <p:cNvSpPr txBox="1"/>
          <p:nvPr/>
        </p:nvSpPr>
        <p:spPr>
          <a:xfrm>
            <a:off x="5754144" y="343309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Gap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4B7AE66-2D9C-A3EC-1EB1-10243B8BC13D}"/>
              </a:ext>
            </a:extLst>
          </p:cNvPr>
          <p:cNvSpPr txBox="1"/>
          <p:nvPr/>
        </p:nvSpPr>
        <p:spPr>
          <a:xfrm>
            <a:off x="329595" y="3190357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Miedo al error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FA05E0-1B68-6329-255F-0C14B56F0253}"/>
              </a:ext>
            </a:extLst>
          </p:cNvPr>
          <p:cNvSpPr txBox="1"/>
          <p:nvPr/>
        </p:nvSpPr>
        <p:spPr>
          <a:xfrm>
            <a:off x="2968754" y="4151216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Indecisión en rumbo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3D9C53C-F85C-FE7B-EEC6-D5B392EBF618}"/>
              </a:ext>
            </a:extLst>
          </p:cNvPr>
          <p:cNvSpPr txBox="1"/>
          <p:nvPr/>
        </p:nvSpPr>
        <p:spPr>
          <a:xfrm>
            <a:off x="329595" y="4544754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Desconexión con jefes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6E35E54-2C98-4928-F604-CE58337F4307}"/>
              </a:ext>
            </a:extLst>
          </p:cNvPr>
          <p:cNvSpPr txBox="1"/>
          <p:nvPr/>
        </p:nvSpPr>
        <p:spPr>
          <a:xfrm>
            <a:off x="2968754" y="5105772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Necesidad de certeza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93601AC-3265-3AC5-3F27-60B1089C2DCC}"/>
              </a:ext>
            </a:extLst>
          </p:cNvPr>
          <p:cNvSpPr txBox="1"/>
          <p:nvPr/>
        </p:nvSpPr>
        <p:spPr>
          <a:xfrm>
            <a:off x="7066793" y="2017887"/>
            <a:ext cx="334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Artifex CF" panose="00000500000000000000" pitchFamily="2" charset="0"/>
              </a:rPr>
              <a:t>Profesionales Senior</a:t>
            </a:r>
          </a:p>
          <a:p>
            <a:pPr algn="ctr"/>
            <a:r>
              <a:rPr lang="es-AR" dirty="0">
                <a:latin typeface="Artifex CF" panose="00000500000000000000" pitchFamily="2" charset="0"/>
              </a:rPr>
              <a:t>Puntos de dolor al </a:t>
            </a:r>
          </a:p>
          <a:p>
            <a:pPr algn="ctr"/>
            <a:r>
              <a:rPr lang="es-AR" dirty="0">
                <a:latin typeface="Artifex CF" panose="00000500000000000000" pitchFamily="2" charset="0"/>
              </a:rPr>
              <a:t>trabajar con JP.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626345E-21A5-944F-4050-C5722267FD3D}"/>
              </a:ext>
            </a:extLst>
          </p:cNvPr>
          <p:cNvSpPr txBox="1"/>
          <p:nvPr/>
        </p:nvSpPr>
        <p:spPr>
          <a:xfrm>
            <a:off x="8820566" y="4032172"/>
            <a:ext cx="334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Fragilidad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2DA7567-AC5D-F4F2-78FA-28A508F34D52}"/>
              </a:ext>
            </a:extLst>
          </p:cNvPr>
          <p:cNvSpPr txBox="1"/>
          <p:nvPr/>
        </p:nvSpPr>
        <p:spPr>
          <a:xfrm>
            <a:off x="5394967" y="4623066"/>
            <a:ext cx="334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>
                <a:latin typeface="Artifex CF" panose="00000500000000000000" pitchFamily="2" charset="0"/>
              </a:rPr>
              <a:t>Baja persistencia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5CD4298-57FE-5E9A-071A-A1268A44B7F7}"/>
              </a:ext>
            </a:extLst>
          </p:cNvPr>
          <p:cNvSpPr txBox="1"/>
          <p:nvPr/>
        </p:nvSpPr>
        <p:spPr>
          <a:xfrm>
            <a:off x="8820566" y="5141549"/>
            <a:ext cx="334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Baja capacidad de adaptación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72B51FAF-BF8F-5CE5-6EDE-26699884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02" y="261651"/>
            <a:ext cx="1031146" cy="39659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7E7230B9-C245-9B59-5EA0-F152371D29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/>
      <p:bldP spid="21" grpId="0"/>
      <p:bldP spid="22" grpId="0"/>
      <p:bldP spid="24" grpId="0"/>
      <p:bldP spid="26" grpId="0"/>
      <p:bldP spid="28" grpId="0"/>
      <p:bldP spid="34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6909D-B0E9-CAF5-5CD2-A781DC4E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BCEB51-D843-55E4-E98B-BA145B094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6DE37C-130C-550E-2625-DB95AD93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01367F-FA61-B73B-9241-085E10BF7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252CD7-9A2A-90BB-81E5-A9354F648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018CD0-EDF4-9266-C230-8BB8D21A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2EE182-89DD-0EF3-36D7-642C476BC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03A216-6DF8-39D9-8FEA-B4C0B25DA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5C511C-9C80-012F-8E03-4355A4F45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72CCBC-702E-8BDE-DCA6-9B8747FE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6FC336-431C-2F54-F76A-8745A5953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401FB48-7FC6-37AF-0E4E-AFB19CE91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33ED85-6414-EB7F-4035-B7CB4D79E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BFC4962-6D2D-074F-D5A4-07B6BF680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02B4D23-D003-168C-56CF-0BD484EE7070}"/>
              </a:ext>
            </a:extLst>
          </p:cNvPr>
          <p:cNvCxnSpPr/>
          <p:nvPr/>
        </p:nvCxnSpPr>
        <p:spPr>
          <a:xfrm>
            <a:off x="5330952" y="2487168"/>
            <a:ext cx="0" cy="2615184"/>
          </a:xfrm>
          <a:prstGeom prst="line">
            <a:avLst/>
          </a:prstGeom>
          <a:ln>
            <a:solidFill>
              <a:srgbClr val="DDBFD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916E95-20B6-DDDC-5D8B-3DCD6AEFE9D8}"/>
              </a:ext>
            </a:extLst>
          </p:cNvPr>
          <p:cNvCxnSpPr/>
          <p:nvPr/>
        </p:nvCxnSpPr>
        <p:spPr>
          <a:xfrm>
            <a:off x="6580632" y="2487168"/>
            <a:ext cx="0" cy="2615184"/>
          </a:xfrm>
          <a:prstGeom prst="line">
            <a:avLst/>
          </a:prstGeom>
          <a:ln>
            <a:solidFill>
              <a:srgbClr val="DDBFD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413CF74-94AC-5141-FDD2-2A0012130D2E}"/>
              </a:ext>
            </a:extLst>
          </p:cNvPr>
          <p:cNvSpPr txBox="1"/>
          <p:nvPr/>
        </p:nvSpPr>
        <p:spPr>
          <a:xfrm>
            <a:off x="2154950" y="2011041"/>
            <a:ext cx="334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Artifex CF" panose="00000500000000000000" pitchFamily="2" charset="0"/>
              </a:rPr>
              <a:t>Jóvenes Profesionales (JP)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BCF307E-D908-F9D9-2E1D-F27A78BDBA27}"/>
              </a:ext>
            </a:extLst>
          </p:cNvPr>
          <p:cNvCxnSpPr>
            <a:cxnSpLocks/>
          </p:cNvCxnSpPr>
          <p:nvPr/>
        </p:nvCxnSpPr>
        <p:spPr>
          <a:xfrm>
            <a:off x="5359906" y="3328416"/>
            <a:ext cx="1213104" cy="0"/>
          </a:xfrm>
          <a:prstGeom prst="straightConnector1">
            <a:avLst/>
          </a:prstGeom>
          <a:ln>
            <a:solidFill>
              <a:srgbClr val="FF9999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2169408-1382-308A-6CA4-C3EF7FEF2C18}"/>
              </a:ext>
            </a:extLst>
          </p:cNvPr>
          <p:cNvSpPr txBox="1"/>
          <p:nvPr/>
        </p:nvSpPr>
        <p:spPr>
          <a:xfrm>
            <a:off x="5631270" y="293017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Gap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5CA8194-3AF9-DCFD-6039-A277F046970A}"/>
              </a:ext>
            </a:extLst>
          </p:cNvPr>
          <p:cNvSpPr txBox="1"/>
          <p:nvPr/>
        </p:nvSpPr>
        <p:spPr>
          <a:xfrm>
            <a:off x="6095847" y="2011041"/>
            <a:ext cx="334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latin typeface="Artifex CF" panose="00000500000000000000" pitchFamily="2" charset="0"/>
              </a:rPr>
              <a:t>Profesionales Senior</a:t>
            </a:r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B5C6A01E-5C7F-2A8E-D52F-662C00B33817}"/>
              </a:ext>
            </a:extLst>
          </p:cNvPr>
          <p:cNvSpPr/>
          <p:nvPr/>
        </p:nvSpPr>
        <p:spPr>
          <a:xfrm rot="5400000">
            <a:off x="5780911" y="4816221"/>
            <a:ext cx="371095" cy="1728217"/>
          </a:xfrm>
          <a:prstGeom prst="rightBrace">
            <a:avLst/>
          </a:prstGeom>
          <a:ln>
            <a:solidFill>
              <a:srgbClr val="FF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latin typeface="Artifex CF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AB80C0-AF96-4E81-B769-57A830E1F988}"/>
              </a:ext>
            </a:extLst>
          </p:cNvPr>
          <p:cNvSpPr txBox="1"/>
          <p:nvPr/>
        </p:nvSpPr>
        <p:spPr>
          <a:xfrm>
            <a:off x="4623814" y="5942557"/>
            <a:ext cx="2685288" cy="37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err="1">
                <a:latin typeface="Artifex CF" panose="00000500000000000000" pitchFamily="2" charset="0"/>
              </a:rPr>
              <a:t>Mindset</a:t>
            </a:r>
            <a:endParaRPr lang="es-AR" dirty="0">
              <a:latin typeface="Artifex CF" panose="000005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36CAA9-A690-8A60-7603-D1CCC943B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02" y="261651"/>
            <a:ext cx="1031146" cy="39659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F2FCE18-97D4-670B-417A-FE67E167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B46DE-8CE1-FBEA-A33C-1634F20B5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2516CFA-65A7-4E78-BAF2-F437E056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583843-30E4-4091-87E1-A4A49651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E0D2D7F-1DF5-4798-9E63-A71E2D158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28953" y="0"/>
            <a:ext cx="5163047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197D003-D6F2-4203-A495-66907856A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D0A62B1-BB9A-43BD-81CD-1400F6A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DD9AD5-71EC-4840-9DB9-0EB0E1755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E37CA3E-8144-4168-9129-6446C79AE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D4F600-F737-4482-BC99-1E1FFC82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146310"/>
            <a:ext cx="3142400" cy="2716805"/>
            <a:chOff x="-305" y="-4155"/>
            <a:chExt cx="2514948" cy="2174333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7C2CB5-E3D4-4345-A7B4-6F0039A6A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B1D1D5-E255-4B0E-A7F5-DB2BE5A8D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95D61F8-0B49-44AD-956A-8EE58ECE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C645CD3-4985-451E-8683-6C671E178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4DF73FB-6267-04BB-460E-B4FC92EABF66}"/>
              </a:ext>
            </a:extLst>
          </p:cNvPr>
          <p:cNvSpPr txBox="1"/>
          <p:nvPr/>
        </p:nvSpPr>
        <p:spPr>
          <a:xfrm>
            <a:off x="789416" y="775156"/>
            <a:ext cx="198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>
                <a:latin typeface="Artifex CF" panose="00000500000000000000" pitchFamily="2" charset="0"/>
              </a:rPr>
              <a:t>Mindset</a:t>
            </a:r>
            <a:r>
              <a:rPr lang="es-AR" sz="2000" b="1" dirty="0">
                <a:latin typeface="Artifex CF" panose="00000500000000000000" pitchFamily="2" charset="0"/>
              </a:rPr>
              <a:t> del JP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77DB84-FD34-1E06-B381-994752ED2367}"/>
              </a:ext>
            </a:extLst>
          </p:cNvPr>
          <p:cNvSpPr txBox="1"/>
          <p:nvPr/>
        </p:nvSpPr>
        <p:spPr>
          <a:xfrm>
            <a:off x="1607128" y="1616363"/>
            <a:ext cx="4304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Define: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Cómo vemos nuestra realidad.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Preferencias y elecciones: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¿A qué empresa vamos?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¿ A qué rubro me dedico?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Cómo interactuamos con el entorno: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¿ Qué ofrecemos?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¿ Qué pretendemos a cambio?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AR" dirty="0">
              <a:latin typeface="Artifex CF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>
              <a:latin typeface="Artifex CF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EF3570-CDF1-25B1-3D3B-09DCF1716421}"/>
              </a:ext>
            </a:extLst>
          </p:cNvPr>
          <p:cNvSpPr txBox="1"/>
          <p:nvPr/>
        </p:nvSpPr>
        <p:spPr>
          <a:xfrm>
            <a:off x="6778001" y="2550264"/>
            <a:ext cx="3239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>
                <a:latin typeface="Artifex CF" panose="00000500000000000000" pitchFamily="2" charset="0"/>
              </a:rPr>
              <a:t>¿ Definido estratégicamente </a:t>
            </a:r>
          </a:p>
          <a:p>
            <a:pPr algn="ctr"/>
            <a:r>
              <a:rPr lang="es-AR" dirty="0">
                <a:latin typeface="Artifex CF" panose="00000500000000000000" pitchFamily="2" charset="0"/>
              </a:rPr>
              <a:t>o</a:t>
            </a:r>
          </a:p>
          <a:p>
            <a:pPr algn="ctr"/>
            <a:r>
              <a:rPr lang="es-AR" dirty="0">
                <a:latin typeface="Artifex CF" panose="00000500000000000000" pitchFamily="2" charset="0"/>
              </a:rPr>
              <a:t>casualidad?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A8AE9166-EBFC-8689-A3ED-9D85169D7AEB}"/>
              </a:ext>
            </a:extLst>
          </p:cNvPr>
          <p:cNvSpPr/>
          <p:nvPr/>
        </p:nvSpPr>
        <p:spPr>
          <a:xfrm>
            <a:off x="5911273" y="1948873"/>
            <a:ext cx="720436" cy="2041237"/>
          </a:xfrm>
          <a:prstGeom prst="rightBrace">
            <a:avLst>
              <a:gd name="adj1" fmla="val 5064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latin typeface="Artifex CF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E756DE-6BBC-F742-9005-6B9848D99F73}"/>
              </a:ext>
            </a:extLst>
          </p:cNvPr>
          <p:cNvSpPr txBox="1"/>
          <p:nvPr/>
        </p:nvSpPr>
        <p:spPr>
          <a:xfrm>
            <a:off x="1782323" y="4641472"/>
            <a:ext cx="484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tifex CF" panose="00000500000000000000" pitchFamily="2" charset="0"/>
              </a:rPr>
              <a:t>Estrategia de carrera</a:t>
            </a:r>
          </a:p>
          <a:p>
            <a:r>
              <a:rPr lang="es-AR" dirty="0">
                <a:latin typeface="Artifex CF" panose="00000500000000000000" pitchFamily="2" charset="0"/>
              </a:rPr>
              <a:t>¿ Quién la define? Actitud activa vs pasiva.</a:t>
            </a:r>
          </a:p>
          <a:p>
            <a:r>
              <a:rPr lang="es-AR" dirty="0">
                <a:latin typeface="Artifex CF" panose="00000500000000000000" pitchFamily="2" charset="0"/>
              </a:rPr>
              <a:t>Maestrías, posgrados, cursos.</a:t>
            </a:r>
          </a:p>
          <a:p>
            <a:r>
              <a:rPr lang="es-AR" dirty="0">
                <a:latin typeface="Artifex CF" panose="00000500000000000000" pitchFamily="2" charset="0"/>
              </a:rPr>
              <a:t>Habilidades blandas en carrera de grado.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6381A0-1647-FE49-1CEE-F30A23F41295}"/>
              </a:ext>
            </a:extLst>
          </p:cNvPr>
          <p:cNvSpPr txBox="1"/>
          <p:nvPr/>
        </p:nvSpPr>
        <p:spPr>
          <a:xfrm>
            <a:off x="4032636" y="332046"/>
            <a:ext cx="283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Artifex CF" panose="00000500000000000000" pitchFamily="2" charset="0"/>
              </a:rPr>
              <a:t>Conciencia de que existe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69AF554-3051-BB96-AF83-BCF734524BC0}"/>
              </a:ext>
            </a:extLst>
          </p:cNvPr>
          <p:cNvCxnSpPr>
            <a:cxnSpLocks/>
            <a:stCxn id="11" idx="1"/>
            <a:endCxn id="2" idx="3"/>
          </p:cNvCxnSpPr>
          <p:nvPr/>
        </p:nvCxnSpPr>
        <p:spPr>
          <a:xfrm flipH="1">
            <a:off x="2775232" y="516712"/>
            <a:ext cx="1257404" cy="45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Persona de pie co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B23A4EF8-C378-5574-CE91-C41EA0C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088" y="2993677"/>
            <a:ext cx="2129333" cy="37263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A7AC8C-05C9-3722-9D34-4BCBE859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43" y="218518"/>
            <a:ext cx="1065280" cy="48286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C8235A-83DC-45C0-E552-35AB594D63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B6BA63-EB1D-2650-BB25-53A3EAD02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9" name="Freeform: Shape 26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28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75172A8-21B8-1398-F0AE-11C4921300AE}"/>
              </a:ext>
            </a:extLst>
          </p:cNvPr>
          <p:cNvSpPr txBox="1"/>
          <p:nvPr/>
        </p:nvSpPr>
        <p:spPr>
          <a:xfrm>
            <a:off x="1068470" y="792855"/>
            <a:ext cx="19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Artifex CF" panose="00000500000000000000" pitchFamily="2" charset="0"/>
              </a:rPr>
              <a:t>Jefe vs Líder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70BF1E-6502-CCD6-C2DC-86474F281921}"/>
              </a:ext>
            </a:extLst>
          </p:cNvPr>
          <p:cNvSpPr txBox="1"/>
          <p:nvPr/>
        </p:nvSpPr>
        <p:spPr>
          <a:xfrm>
            <a:off x="568167" y="1928341"/>
            <a:ext cx="6640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Tiene 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Reconocer el valor en el profesional que tiene a cargo.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Incentivar su desarrollo.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Generar condiciones que permitan crecimiento.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Artifex CF" panose="00000500000000000000" pitchFamily="2" charset="0"/>
              </a:rPr>
              <a:t>Conectar personas con desafíos.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AR" dirty="0">
              <a:latin typeface="Artifex CF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>
              <a:latin typeface="Artifex CF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7967CA-5236-7A0D-EA92-C6373D27D7E7}"/>
              </a:ext>
            </a:extLst>
          </p:cNvPr>
          <p:cNvSpPr txBox="1"/>
          <p:nvPr/>
        </p:nvSpPr>
        <p:spPr>
          <a:xfrm>
            <a:off x="1066364" y="799122"/>
            <a:ext cx="19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2000" b="1">
                <a:latin typeface="Artifex CF" panose="00000500000000000000" pitchFamily="2" charset="0"/>
              </a:defRPr>
            </a:lvl1pPr>
          </a:lstStyle>
          <a:p>
            <a:r>
              <a:rPr lang="es-AR" dirty="0"/>
              <a:t>Jefe Y Líder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71902-6838-E97F-DE3C-622AEF54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770" y="2054970"/>
            <a:ext cx="5158698" cy="45864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DAA4A65-0E4A-B40E-7D70-111685133F30}"/>
              </a:ext>
            </a:extLst>
          </p:cNvPr>
          <p:cNvSpPr txBox="1"/>
          <p:nvPr/>
        </p:nvSpPr>
        <p:spPr>
          <a:xfrm>
            <a:off x="631897" y="4675226"/>
            <a:ext cx="355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Líderes listos para recibir a JP</a:t>
            </a:r>
          </a:p>
        </p:txBody>
      </p:sp>
      <p:pic>
        <p:nvPicPr>
          <p:cNvPr id="9" name="Imagen 8" descr="Un hombre con traje y corbata&#10;&#10;Descripción generada automáticamente">
            <a:extLst>
              <a:ext uri="{FF2B5EF4-FFF2-40B4-BE49-F238E27FC236}">
                <a16:creationId xmlns:a16="http://schemas.microsoft.com/office/drawing/2014/main" id="{2BBCC9A8-9BC4-CD30-D7DD-6D7B70A1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7" y="3604922"/>
            <a:ext cx="1755648" cy="3072384"/>
          </a:xfrm>
          <a:prstGeom prst="rect">
            <a:avLst/>
          </a:prstGeom>
        </p:spPr>
      </p:pic>
      <p:sp>
        <p:nvSpPr>
          <p:cNvPr id="11" name="Signo de multiplicación 10">
            <a:extLst>
              <a:ext uri="{FF2B5EF4-FFF2-40B4-BE49-F238E27FC236}">
                <a16:creationId xmlns:a16="http://schemas.microsoft.com/office/drawing/2014/main" id="{B8EFF1F5-C4D8-D12C-2E1A-B8D1BD1878EA}"/>
              </a:ext>
            </a:extLst>
          </p:cNvPr>
          <p:cNvSpPr/>
          <p:nvPr/>
        </p:nvSpPr>
        <p:spPr>
          <a:xfrm>
            <a:off x="7307395" y="2077199"/>
            <a:ext cx="4997690" cy="4718304"/>
          </a:xfrm>
          <a:prstGeom prst="mathMultiply">
            <a:avLst>
              <a:gd name="adj1" fmla="val 8598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30C35CE-31ED-8A56-2760-33FA4EE4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143" y="218518"/>
            <a:ext cx="1065280" cy="48286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1C33A9D-D960-4846-A687-0154A160D0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60325F-53EB-B06E-A9D0-7AEE23862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7E57FE5-B084-E91C-2F5B-141B789C3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B49812-6A94-B940-8F79-BC722E30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FFBF3-FEF3-57DB-01C4-4D362C85C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4ED179-54C2-40C4-2CAE-01191BA39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1815591-CE72-F944-0BA3-0F94521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68EE3C-99E2-DB74-BF21-1995B9BA5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548AB1-94CD-0432-E7A7-44AA64481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BC3A23D-CFD6-2DCA-7459-2F0B39BE6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8D7791-1AE4-F327-9DDA-145143357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196F093-5D16-B918-6DF4-F7FE8E5AE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B340C8A-B7EA-FE17-B8F5-B1DEAFC5685A}"/>
              </a:ext>
            </a:extLst>
          </p:cNvPr>
          <p:cNvSpPr txBox="1"/>
          <p:nvPr/>
        </p:nvSpPr>
        <p:spPr>
          <a:xfrm>
            <a:off x="202601" y="458268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tifex CF" panose="00000500000000000000" pitchFamily="2" charset="0"/>
              </a:rPr>
              <a:t>Ambiente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7E9BEF-2949-AE80-DA0D-109100B76A4B}"/>
              </a:ext>
            </a:extLst>
          </p:cNvPr>
          <p:cNvSpPr txBox="1"/>
          <p:nvPr/>
        </p:nvSpPr>
        <p:spPr>
          <a:xfrm>
            <a:off x="323828" y="2020270"/>
            <a:ext cx="242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Líder</a:t>
            </a:r>
          </a:p>
          <a:p>
            <a:r>
              <a:rPr lang="es-AR" dirty="0">
                <a:latin typeface="Artifex CF" panose="00000500000000000000" pitchFamily="2" charset="0"/>
              </a:rPr>
              <a:t>Quiere resultados exponenciales.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311EB7-FB1C-E3DE-23EA-6F023CDDC687}"/>
              </a:ext>
            </a:extLst>
          </p:cNvPr>
          <p:cNvSpPr txBox="1"/>
          <p:nvPr/>
        </p:nvSpPr>
        <p:spPr>
          <a:xfrm>
            <a:off x="340913" y="3536105"/>
            <a:ext cx="242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JP</a:t>
            </a:r>
          </a:p>
          <a:p>
            <a:r>
              <a:rPr lang="es-AR" dirty="0">
                <a:latin typeface="Artifex CF" panose="00000500000000000000" pitchFamily="2" charset="0"/>
              </a:rPr>
              <a:t>Sigue teniendo aversión al error, lo ve como amenaza.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4CBA8D4-7ECA-11AB-1B3E-83FEF0EDEFDC}"/>
              </a:ext>
            </a:extLst>
          </p:cNvPr>
          <p:cNvSpPr/>
          <p:nvPr/>
        </p:nvSpPr>
        <p:spPr>
          <a:xfrm>
            <a:off x="3163825" y="731520"/>
            <a:ext cx="5605272" cy="520512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  <a:p>
            <a:pPr algn="ctr"/>
            <a:endParaRPr lang="es-AR" dirty="0">
              <a:solidFill>
                <a:srgbClr val="FF0000"/>
              </a:solidFill>
              <a:highlight>
                <a:srgbClr val="FFFF00"/>
              </a:highlight>
              <a:latin typeface="Artifex CF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4F3C0B-781B-B94D-D3C8-86ACAFE75330}"/>
              </a:ext>
            </a:extLst>
          </p:cNvPr>
          <p:cNvSpPr txBox="1"/>
          <p:nvPr/>
        </p:nvSpPr>
        <p:spPr>
          <a:xfrm>
            <a:off x="11508159" y="1733521"/>
            <a:ext cx="455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M</a:t>
            </a:r>
          </a:p>
          <a:p>
            <a:endParaRPr lang="es-AR" dirty="0">
              <a:latin typeface="Artifex CF" panose="00000500000000000000" pitchFamily="2" charset="0"/>
            </a:endParaRPr>
          </a:p>
          <a:p>
            <a:r>
              <a:rPr lang="es-AR" dirty="0">
                <a:latin typeface="Artifex CF" panose="00000500000000000000" pitchFamily="2" charset="0"/>
              </a:rPr>
              <a:t>E</a:t>
            </a:r>
          </a:p>
          <a:p>
            <a:endParaRPr lang="es-AR" dirty="0">
              <a:latin typeface="Artifex CF" panose="00000500000000000000" pitchFamily="2" charset="0"/>
            </a:endParaRPr>
          </a:p>
          <a:p>
            <a:r>
              <a:rPr lang="es-AR" dirty="0">
                <a:latin typeface="Artifex CF" panose="00000500000000000000" pitchFamily="2" charset="0"/>
              </a:rPr>
              <a:t>N</a:t>
            </a:r>
          </a:p>
          <a:p>
            <a:endParaRPr lang="es-AR" dirty="0">
              <a:latin typeface="Artifex CF" panose="00000500000000000000" pitchFamily="2" charset="0"/>
            </a:endParaRPr>
          </a:p>
          <a:p>
            <a:r>
              <a:rPr lang="es-AR" dirty="0">
                <a:latin typeface="Artifex CF" panose="00000500000000000000" pitchFamily="2" charset="0"/>
              </a:rPr>
              <a:t>T</a:t>
            </a:r>
          </a:p>
          <a:p>
            <a:endParaRPr lang="es-AR" dirty="0">
              <a:latin typeface="Artifex CF" panose="00000500000000000000" pitchFamily="2" charset="0"/>
            </a:endParaRPr>
          </a:p>
          <a:p>
            <a:r>
              <a:rPr lang="es-AR" dirty="0">
                <a:latin typeface="Artifex CF" panose="00000500000000000000" pitchFamily="2" charset="0"/>
              </a:rPr>
              <a:t>O</a:t>
            </a:r>
          </a:p>
          <a:p>
            <a:endParaRPr lang="es-AR" dirty="0">
              <a:latin typeface="Artifex CF" panose="00000500000000000000" pitchFamily="2" charset="0"/>
            </a:endParaRPr>
          </a:p>
          <a:p>
            <a:r>
              <a:rPr lang="es-AR" dirty="0">
                <a:latin typeface="Artifex CF" panose="00000500000000000000" pitchFamily="2" charset="0"/>
              </a:rPr>
              <a:t>R</a:t>
            </a:r>
          </a:p>
          <a:p>
            <a:endParaRPr lang="es-AR" dirty="0">
              <a:latin typeface="Artifex CF" panose="000005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8446296-F533-FB4A-5C18-AE690DE22FAF}"/>
              </a:ext>
            </a:extLst>
          </p:cNvPr>
          <p:cNvSpPr txBox="1"/>
          <p:nvPr/>
        </p:nvSpPr>
        <p:spPr>
          <a:xfrm>
            <a:off x="3644979" y="6025230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9999"/>
                </a:solidFill>
                <a:effectLst/>
                <a:latin typeface="Artifex CF" panose="00000500000000000000" pitchFamily="2" charset="0"/>
              </a:rPr>
              <a:t>Entorno de trabajo seguro - AGILIDAD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20856B5-63E7-B60D-FCE4-8B254135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43" y="218518"/>
            <a:ext cx="1065280" cy="48286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59F8B71-6FE8-4635-D0CF-1FB020E06F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E9716-BB22-58C7-1EF1-35C4CEF31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7703D3-56C7-8D77-9E51-1214AAAE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0847F-F171-92C0-DA20-891396575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13F0CB-F7FB-922E-F7C8-51E43320F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75478-3E19-8D54-16A1-E7AD8C80E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E6E78D9-842A-6758-32C0-FE233B87B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A971729-9379-74D9-7270-06F0FAFF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3B6634-6004-566F-5A05-8847EFB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F5D343-46B4-0E32-2647-3F34BB3EB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3AE7B9-C612-FE82-0B64-351B93EE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F3678B-18FB-69E3-2444-C446E57DB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4ED64B6-0603-207B-8C05-F9DBD09A0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CA1B521-747F-EF24-2789-C4D88EB7D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4AC2E00-E5E5-E271-9895-6C952D0F3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B2EE2-8CC4-4C60-0C27-C9A5E7EEDF6C}"/>
              </a:ext>
            </a:extLst>
          </p:cNvPr>
          <p:cNvSpPr txBox="1"/>
          <p:nvPr/>
        </p:nvSpPr>
        <p:spPr>
          <a:xfrm>
            <a:off x="1912227" y="2651484"/>
            <a:ext cx="334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b="1" dirty="0">
                <a:latin typeface="Artifex CF" panose="00000500000000000000" pitchFamily="2" charset="0"/>
              </a:rPr>
              <a:t>Jóvenes Profesionales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A14FA30-EE13-B6F9-656B-5E9934FF1B28}"/>
              </a:ext>
            </a:extLst>
          </p:cNvPr>
          <p:cNvSpPr txBox="1"/>
          <p:nvPr/>
        </p:nvSpPr>
        <p:spPr>
          <a:xfrm>
            <a:off x="6378636" y="2413569"/>
            <a:ext cx="3343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latin typeface="Artifex CF" panose="00000500000000000000" pitchFamily="2" charset="0"/>
              </a:rPr>
              <a:t>Profesionales Senior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E69B4A-04BF-2130-AD5A-BCCDD18C4045}"/>
              </a:ext>
            </a:extLst>
          </p:cNvPr>
          <p:cNvSpPr txBox="1"/>
          <p:nvPr/>
        </p:nvSpPr>
        <p:spPr>
          <a:xfrm>
            <a:off x="1131216" y="3095869"/>
            <a:ext cx="4049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>
                <a:latin typeface="Artifex CF" panose="00000500000000000000" pitchFamily="2" charset="0"/>
              </a:defRPr>
            </a:lvl1pPr>
          </a:lstStyle>
          <a:p>
            <a:pPr algn="r"/>
            <a:r>
              <a:rPr lang="es-AR" dirty="0"/>
              <a:t>Desinhibición para innovar</a:t>
            </a:r>
          </a:p>
          <a:p>
            <a:pPr algn="r"/>
            <a:r>
              <a:rPr lang="es-AR" dirty="0"/>
              <a:t>Camino en construcción</a:t>
            </a:r>
          </a:p>
          <a:p>
            <a:pPr algn="r"/>
            <a:r>
              <a:rPr lang="es-AR" dirty="0"/>
              <a:t>Confianza con jefes y compañeros</a:t>
            </a:r>
          </a:p>
          <a:p>
            <a:pPr algn="r"/>
            <a:r>
              <a:rPr lang="es-AR" dirty="0"/>
              <a:t>Abraza incertidumbre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B73CE5-C50E-E614-AAD5-5E19F14C1AD9}"/>
              </a:ext>
            </a:extLst>
          </p:cNvPr>
          <p:cNvSpPr txBox="1"/>
          <p:nvPr/>
        </p:nvSpPr>
        <p:spPr>
          <a:xfrm>
            <a:off x="6766912" y="2818871"/>
            <a:ext cx="436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>
                <a:latin typeface="Artifex CF" panose="00000500000000000000" pitchFamily="2" charset="0"/>
              </a:defRPr>
            </a:lvl1pPr>
          </a:lstStyle>
          <a:p>
            <a:r>
              <a:rPr lang="es-AR" dirty="0"/>
              <a:t>Compromiso</a:t>
            </a:r>
          </a:p>
          <a:p>
            <a:r>
              <a:rPr lang="es-AR" dirty="0"/>
              <a:t>Fortalecimiento</a:t>
            </a:r>
          </a:p>
          <a:p>
            <a:r>
              <a:rPr lang="es-AR" dirty="0"/>
              <a:t>Persistencia</a:t>
            </a:r>
          </a:p>
          <a:p>
            <a:r>
              <a:rPr lang="es-AR" dirty="0"/>
              <a:t>Capacidad de adaptación</a:t>
            </a:r>
          </a:p>
          <a:p>
            <a:endParaRPr lang="es-AR" dirty="0"/>
          </a:p>
          <a:p>
            <a:r>
              <a:rPr lang="es-AR" dirty="0"/>
              <a:t>Mejor performance del equipo</a:t>
            </a:r>
          </a:p>
          <a:p>
            <a:r>
              <a:rPr lang="es-AR" dirty="0"/>
              <a:t>Mayor disponibilidad para sus tareas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92CF2FB-1CD1-6DAC-CEC8-0DF75F4DE109}"/>
              </a:ext>
            </a:extLst>
          </p:cNvPr>
          <p:cNvCxnSpPr/>
          <p:nvPr/>
        </p:nvCxnSpPr>
        <p:spPr>
          <a:xfrm>
            <a:off x="5330952" y="2487168"/>
            <a:ext cx="0" cy="2615184"/>
          </a:xfrm>
          <a:prstGeom prst="line">
            <a:avLst/>
          </a:prstGeom>
          <a:ln>
            <a:solidFill>
              <a:srgbClr val="DDBFD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5C73F67-B093-E9C1-7DFE-4FB349203701}"/>
              </a:ext>
            </a:extLst>
          </p:cNvPr>
          <p:cNvCxnSpPr/>
          <p:nvPr/>
        </p:nvCxnSpPr>
        <p:spPr>
          <a:xfrm>
            <a:off x="6580632" y="2487168"/>
            <a:ext cx="0" cy="2615184"/>
          </a:xfrm>
          <a:prstGeom prst="line">
            <a:avLst/>
          </a:prstGeom>
          <a:ln>
            <a:solidFill>
              <a:srgbClr val="DDBFD9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D4AFBDA-60D2-0328-C63E-5D5EB8751C5A}"/>
              </a:ext>
            </a:extLst>
          </p:cNvPr>
          <p:cNvCxnSpPr>
            <a:cxnSpLocks/>
          </p:cNvCxnSpPr>
          <p:nvPr/>
        </p:nvCxnSpPr>
        <p:spPr>
          <a:xfrm>
            <a:off x="5359906" y="3328416"/>
            <a:ext cx="1213104" cy="0"/>
          </a:xfrm>
          <a:prstGeom prst="straightConnector1">
            <a:avLst/>
          </a:prstGeom>
          <a:ln>
            <a:solidFill>
              <a:srgbClr val="FF9999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22396-F961-A6BE-8C04-C20E7D6BA935}"/>
              </a:ext>
            </a:extLst>
          </p:cNvPr>
          <p:cNvSpPr txBox="1"/>
          <p:nvPr/>
        </p:nvSpPr>
        <p:spPr>
          <a:xfrm>
            <a:off x="5631270" y="293017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latin typeface="Artifex CF" panose="00000500000000000000" pitchFamily="2" charset="0"/>
              </a:rPr>
              <a:t>Gap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A01FFF-05AF-E591-5828-284B68AE3A3F}"/>
              </a:ext>
            </a:extLst>
          </p:cNvPr>
          <p:cNvSpPr txBox="1"/>
          <p:nvPr/>
        </p:nvSpPr>
        <p:spPr>
          <a:xfrm>
            <a:off x="5359906" y="1070038"/>
            <a:ext cx="4049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>
                <a:latin typeface="Artifex CF" panose="00000500000000000000" pitchFamily="2" charset="0"/>
              </a:defRPr>
            </a:lvl1pPr>
          </a:lstStyle>
          <a:p>
            <a:pPr algn="ctr"/>
            <a:r>
              <a:rPr lang="es-AR" sz="3000" b="1" dirty="0"/>
              <a:t>Trabajo Colaborativo</a:t>
            </a:r>
          </a:p>
        </p:txBody>
      </p:sp>
      <p:sp>
        <p:nvSpPr>
          <p:cNvPr id="15" name="Rectángulo: esquinas diagonales cortadas 14">
            <a:extLst>
              <a:ext uri="{FF2B5EF4-FFF2-40B4-BE49-F238E27FC236}">
                <a16:creationId xmlns:a16="http://schemas.microsoft.com/office/drawing/2014/main" id="{C4D7B5B9-2F91-0CB1-B494-360813DBBC90}"/>
              </a:ext>
            </a:extLst>
          </p:cNvPr>
          <p:cNvSpPr/>
          <p:nvPr/>
        </p:nvSpPr>
        <p:spPr>
          <a:xfrm>
            <a:off x="1319753" y="1753386"/>
            <a:ext cx="9741031" cy="3503159"/>
          </a:xfrm>
          <a:prstGeom prst="snip2Diag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E8E4-0530-9A4C-7217-BB6FD96C4B9B}"/>
              </a:ext>
            </a:extLst>
          </p:cNvPr>
          <p:cNvSpPr txBox="1"/>
          <p:nvPr/>
        </p:nvSpPr>
        <p:spPr>
          <a:xfrm>
            <a:off x="4546694" y="5435690"/>
            <a:ext cx="609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>
                <a:latin typeface="Artifex CF" panose="00000500000000000000" pitchFamily="2" charset="0"/>
              </a:defRPr>
            </a:lvl1pPr>
          </a:lstStyle>
          <a:p>
            <a:r>
              <a:rPr lang="es-AR" dirty="0"/>
              <a:t>Lean. Adaptabilidad. Sinergias. Calidad. Eficiencia.</a:t>
            </a:r>
          </a:p>
          <a:p>
            <a:endParaRPr lang="es-AR" dirty="0"/>
          </a:p>
          <a:p>
            <a:pPr algn="r"/>
            <a:r>
              <a:rPr lang="es-AR" b="1" dirty="0"/>
              <a:t>Mejora global de la industria.</a:t>
            </a:r>
          </a:p>
          <a:p>
            <a:endParaRPr lang="es-AR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CA5B89C-87CA-1B13-577C-4A8210148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02" y="261651"/>
            <a:ext cx="1031146" cy="39659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7A530B6-8539-532D-4817-9D245D1DFD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A52AB72-C567-5C36-1C74-8013CE4B47E6}"/>
              </a:ext>
            </a:extLst>
          </p:cNvPr>
          <p:cNvSpPr txBox="1"/>
          <p:nvPr/>
        </p:nvSpPr>
        <p:spPr>
          <a:xfrm>
            <a:off x="640080" y="1435037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única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manera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enfrentar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los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desafíos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futuro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conjugando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conocimiento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racional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con la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inteligencia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emocional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6C8F74-A33B-6604-8988-2662DAE1122F}"/>
              </a:ext>
            </a:extLst>
          </p:cNvPr>
          <p:cNvSpPr txBox="1"/>
          <p:nvPr/>
        </p:nvSpPr>
        <p:spPr>
          <a:xfrm>
            <a:off x="6095847" y="1071819"/>
            <a:ext cx="5221224" cy="3401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“For better or worse, intelligence can come to nothing when the emotions hold sway.”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“ Para bien o para mal, la </a:t>
            </a:r>
            <a:r>
              <a:rPr lang="en-US" dirty="0" err="1">
                <a:solidFill>
                  <a:schemeClr val="tx2"/>
                </a:solidFill>
              </a:rPr>
              <a:t>inteligencia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puede</a:t>
            </a:r>
            <a:r>
              <a:rPr lang="en-US" dirty="0">
                <a:solidFill>
                  <a:schemeClr val="tx2"/>
                </a:solidFill>
              </a:rPr>
              <a:t> no </a:t>
            </a:r>
            <a:r>
              <a:rPr lang="en-US" dirty="0" err="1">
                <a:solidFill>
                  <a:schemeClr val="tx2"/>
                </a:solidFill>
              </a:rPr>
              <a:t>servir</a:t>
            </a:r>
            <a:r>
              <a:rPr lang="en-US" dirty="0">
                <a:solidFill>
                  <a:schemeClr val="tx2"/>
                </a:solidFill>
              </a:rPr>
              <a:t> de nada </a:t>
            </a:r>
            <a:r>
              <a:rPr lang="en-US" dirty="0" err="1">
                <a:solidFill>
                  <a:schemeClr val="tx2"/>
                </a:solidFill>
              </a:rPr>
              <a:t>cuando</a:t>
            </a:r>
            <a:r>
              <a:rPr lang="en-US" dirty="0">
                <a:solidFill>
                  <a:schemeClr val="tx2"/>
                </a:solidFill>
              </a:rPr>
              <a:t> las </a:t>
            </a:r>
            <a:r>
              <a:rPr lang="en-US" dirty="0" err="1">
                <a:solidFill>
                  <a:schemeClr val="tx2"/>
                </a:solidFill>
              </a:rPr>
              <a:t>emociones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dominan</a:t>
            </a:r>
            <a:r>
              <a:rPr lang="en-US" dirty="0">
                <a:solidFill>
                  <a:schemeClr val="tx2"/>
                </a:solidFill>
              </a:rPr>
              <a:t>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― Daniel Goleman, </a:t>
            </a:r>
            <a:r>
              <a:rPr lang="en-US" dirty="0" err="1">
                <a:solidFill>
                  <a:schemeClr val="tx2"/>
                </a:solidFill>
              </a:rPr>
              <a:t>Inteligencia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Emocional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1EDECA-566A-F68A-1E80-D3764275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43" y="218518"/>
            <a:ext cx="1065280" cy="4828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AA6F5F-A3D7-33FB-08DE-246F1FA948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E1E4"/>
              </a:clrFrom>
              <a:clrTo>
                <a:srgbClr val="DDE1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773" y="103332"/>
            <a:ext cx="713232" cy="713232"/>
          </a:xfrm>
          <a:prstGeom prst="rect">
            <a:avLst/>
          </a:prstGeom>
        </p:spPr>
      </p:pic>
      <p:pic>
        <p:nvPicPr>
          <p:cNvPr id="19" name="Imagen 18" descr="Código QR&#10;&#10;Descripción generada automáticamente">
            <a:extLst>
              <a:ext uri="{FF2B5EF4-FFF2-40B4-BE49-F238E27FC236}">
                <a16:creationId xmlns:a16="http://schemas.microsoft.com/office/drawing/2014/main" id="{E3C4A16E-C4FD-F459-5A98-5519FAEA6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178" y="4843829"/>
            <a:ext cx="1795653" cy="179565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9CD7BE-5AF7-8194-1A3D-ED7A7F1B6168}"/>
              </a:ext>
            </a:extLst>
          </p:cNvPr>
          <p:cNvSpPr txBox="1"/>
          <p:nvPr/>
        </p:nvSpPr>
        <p:spPr>
          <a:xfrm>
            <a:off x="10135773" y="4654296"/>
            <a:ext cx="14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rtifex CF" panose="00000500000000000000" pitchFamily="2" charset="0"/>
              </a:rPr>
              <a:t>Contacto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11380D-AC5B-2423-72B8-EEDC15B89E6B}"/>
              </a:ext>
            </a:extLst>
          </p:cNvPr>
          <p:cNvSpPr txBox="1"/>
          <p:nvPr/>
        </p:nvSpPr>
        <p:spPr>
          <a:xfrm>
            <a:off x="6491537" y="5416849"/>
            <a:ext cx="23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rtifex CF" panose="00000500000000000000" pitchFamily="2" charset="0"/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702026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368</Words>
  <Application>Microsoft Office PowerPoint</Application>
  <PresentationFormat>Panorámica</PresentationFormat>
  <Paragraphs>117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Perpetua</vt:lpstr>
      <vt:lpstr>Arial</vt:lpstr>
      <vt:lpstr>Artifex CF Heavy</vt:lpstr>
      <vt:lpstr>Aptos Display</vt:lpstr>
      <vt:lpstr>Artifex CF</vt:lpstr>
      <vt:lpstr>Artifex CF Bold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Sager</dc:creator>
  <cp:lastModifiedBy>Usuario</cp:lastModifiedBy>
  <cp:revision>19</cp:revision>
  <dcterms:created xsi:type="dcterms:W3CDTF">2024-12-16T19:40:45Z</dcterms:created>
  <dcterms:modified xsi:type="dcterms:W3CDTF">2024-12-17T13:23:13Z</dcterms:modified>
</cp:coreProperties>
</file>