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4"/>
  </p:notesMasterIdLst>
  <p:sldIdLst>
    <p:sldId id="281" r:id="rId2"/>
    <p:sldId id="282" r:id="rId3"/>
    <p:sldId id="256" r:id="rId4"/>
    <p:sldId id="274" r:id="rId5"/>
    <p:sldId id="257" r:id="rId6"/>
    <p:sldId id="258" r:id="rId7"/>
    <p:sldId id="259" r:id="rId8"/>
    <p:sldId id="266" r:id="rId9"/>
    <p:sldId id="275" r:id="rId10"/>
    <p:sldId id="264" r:id="rId11"/>
    <p:sldId id="270" r:id="rId12"/>
    <p:sldId id="267" r:id="rId13"/>
    <p:sldId id="271" r:id="rId14"/>
    <p:sldId id="272" r:id="rId15"/>
    <p:sldId id="276" r:id="rId16"/>
    <p:sldId id="273" r:id="rId17"/>
    <p:sldId id="277" r:id="rId18"/>
    <p:sldId id="278" r:id="rId19"/>
    <p:sldId id="268" r:id="rId20"/>
    <p:sldId id="269" r:id="rId21"/>
    <p:sldId id="279" r:id="rId22"/>
    <p:sldId id="2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showGuides="1">
      <p:cViewPr varScale="1">
        <p:scale>
          <a:sx n="63" d="100"/>
          <a:sy n="63" d="100"/>
        </p:scale>
        <p:origin x="29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E3D2B-B27E-45C0-AFAD-225DED481AA8}" type="datetimeFigureOut">
              <a:rPr lang="es-AR" smtClean="0"/>
              <a:t>23/8/2024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D4E9A-E32B-4133-B81D-B34F2E09BE87}" type="slidenum">
              <a:rPr lang="es-AR" smtClean="0"/>
              <a:t>‹Nº›</a:t>
            </a:fld>
            <a:endParaRPr lang="es-AR"/>
          </a:p>
        </p:txBody>
      </p:sp>
    </p:spTree>
    <p:extLst>
      <p:ext uri="{BB962C8B-B14F-4D97-AF65-F5344CB8AC3E}">
        <p14:creationId xmlns:p14="http://schemas.microsoft.com/office/powerpoint/2010/main" val="376541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0" i="0" dirty="0">
                <a:solidFill>
                  <a:srgbClr val="383838"/>
                </a:solidFill>
                <a:effectLst/>
                <a:highlight>
                  <a:srgbClr val="FFFFFF"/>
                </a:highlight>
                <a:latin typeface="Open Sans" panose="020B0606030504020204" pitchFamily="34" charset="0"/>
              </a:rPr>
              <a:t>IEEE 1876-2019 (1876-2019 – IEEE Standard for Networked Smart Learning Objects for Online Laboratories - </a:t>
            </a:r>
            <a:r>
              <a:rPr lang="es-ES" b="0" i="0" dirty="0">
                <a:solidFill>
                  <a:srgbClr val="383838"/>
                </a:solidFill>
                <a:effectLst/>
                <a:highlight>
                  <a:srgbClr val="FFFFFF"/>
                </a:highlight>
                <a:latin typeface="Open Sans" panose="020B0606030504020204" pitchFamily="34" charset="0"/>
              </a:rPr>
              <a:t>Estándar para objetos de aprendizaje inteligentes en red para laboratorios en línea</a:t>
            </a:r>
            <a:r>
              <a:rPr lang="en-US" b="0" i="0" dirty="0">
                <a:solidFill>
                  <a:srgbClr val="383838"/>
                </a:solidFill>
                <a:effectLst/>
                <a:highlight>
                  <a:srgbClr val="FFFFFF"/>
                </a:highlight>
                <a:latin typeface="Open Sans" panose="020B0606030504020204" pitchFamily="34" charset="0"/>
              </a:rPr>
              <a:t>)</a:t>
            </a:r>
            <a:endParaRPr lang="es-AR" dirty="0"/>
          </a:p>
        </p:txBody>
      </p:sp>
      <p:sp>
        <p:nvSpPr>
          <p:cNvPr id="4" name="Marcador de número de diapositiva 3"/>
          <p:cNvSpPr>
            <a:spLocks noGrp="1"/>
          </p:cNvSpPr>
          <p:nvPr>
            <p:ph type="sldNum" sz="quarter" idx="5"/>
          </p:nvPr>
        </p:nvSpPr>
        <p:spPr/>
        <p:txBody>
          <a:bodyPr/>
          <a:lstStyle/>
          <a:p>
            <a:fld id="{1F5D4E9A-E32B-4133-B81D-B34F2E09BE87}" type="slidenum">
              <a:rPr lang="es-AR" smtClean="0"/>
              <a:t>11</a:t>
            </a:fld>
            <a:endParaRPr lang="es-AR"/>
          </a:p>
        </p:txBody>
      </p:sp>
    </p:spTree>
    <p:extLst>
      <p:ext uri="{BB962C8B-B14F-4D97-AF65-F5344CB8AC3E}">
        <p14:creationId xmlns:p14="http://schemas.microsoft.com/office/powerpoint/2010/main" val="539347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81100287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E0CF6C-748E-4B7A-BC8B-3011EF78ED13}" type="datetime1">
              <a:rPr lang="en-US" smtClean="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13247232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E0CF6C-748E-4B7A-BC8B-3011EF78ED13}" type="datetime1">
              <a:rPr lang="en-US" smtClean="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3B850FF-6169-4056-8077-06FFA93A5366}"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721059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57E0CF6C-748E-4B7A-BC8B-3011EF78ED13}" type="datetime1">
              <a:rPr lang="en-US" smtClean="0"/>
              <a:pPr/>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9551294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57E0CF6C-748E-4B7A-BC8B-3011EF78ED13}" type="datetime1">
              <a:rPr lang="en-US" smtClean="0"/>
              <a:pPr/>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B850FF-6169-4056-8077-06FFA93A5366}"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4136026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57E0CF6C-748E-4B7A-BC8B-3011EF78ED13}" type="datetime1">
              <a:rPr lang="en-US" smtClean="0"/>
              <a:pPr/>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31018776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307427334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341348168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17554558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E0CF6C-748E-4B7A-BC8B-3011EF78ED13}" type="datetime1">
              <a:rPr lang="en-US" smtClean="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168355429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E0CF6C-748E-4B7A-BC8B-3011EF78ED13}" type="datetime1">
              <a:rPr lang="en-US" smtClean="0"/>
              <a:pPr/>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179954662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E0CF6C-748E-4B7A-BC8B-3011EF78ED13}" type="datetime1">
              <a:rPr lang="en-US" smtClean="0"/>
              <a:pPr/>
              <a:t>8/23/2024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92986756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E0CF6C-748E-4B7A-BC8B-3011EF78ED13}" type="datetime1">
              <a:rPr lang="en-US" smtClean="0"/>
              <a:pPr/>
              <a:t>8/23/2024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287093520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0CF6C-748E-4B7A-BC8B-3011EF78ED13}" type="datetime1">
              <a:rPr lang="en-US" smtClean="0"/>
              <a:pPr/>
              <a:t>8/23/2024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422980195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E0CF6C-748E-4B7A-BC8B-3011EF78ED13}" type="datetime1">
              <a:rPr lang="en-US" smtClean="0"/>
              <a:pPr/>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261294694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E0CF6C-748E-4B7A-BC8B-3011EF78ED13}" type="datetime1">
              <a:rPr lang="en-US" smtClean="0"/>
              <a:pPr/>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17967479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7E0CF6C-748E-4B7A-BC8B-3011EF78ED13}" type="datetime1">
              <a:rPr lang="en-US" smtClean="0"/>
              <a:pPr/>
              <a:t>8/23/2024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158644980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t_lP9n37d5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470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30BA80-4B32-427F-A9EF-64E0A1F8EECA}"/>
              </a:ext>
            </a:extLst>
          </p:cNvPr>
          <p:cNvSpPr>
            <a:spLocks noGrp="1"/>
          </p:cNvSpPr>
          <p:nvPr>
            <p:ph type="title"/>
          </p:nvPr>
        </p:nvSpPr>
        <p:spPr/>
        <p:txBody>
          <a:bodyPr/>
          <a:lstStyle/>
          <a:p>
            <a:r>
              <a:rPr lang="es-MX" dirty="0">
                <a:latin typeface="Aptos" panose="020B0004020202020204" pitchFamily="34" charset="0"/>
              </a:rPr>
              <a:t>Conformación y puesta en marcha </a:t>
            </a:r>
            <a:br>
              <a:rPr lang="es-MX" dirty="0">
                <a:latin typeface="Aptos" panose="020B0004020202020204" pitchFamily="34" charset="0"/>
              </a:rPr>
            </a:br>
            <a:r>
              <a:rPr lang="es-MX" b="1" dirty="0">
                <a:latin typeface="Aptos" panose="020B0004020202020204" pitchFamily="34" charset="0"/>
              </a:rPr>
              <a:t>CONFEDI R-LAB</a:t>
            </a:r>
            <a:endParaRPr lang="es-AR" b="1" dirty="0">
              <a:latin typeface="Aptos" panose="020B0004020202020204" pitchFamily="34" charset="0"/>
            </a:endParaRPr>
          </a:p>
        </p:txBody>
      </p:sp>
      <p:sp>
        <p:nvSpPr>
          <p:cNvPr id="3" name="Marcador de contenido 2">
            <a:extLst>
              <a:ext uri="{FF2B5EF4-FFF2-40B4-BE49-F238E27FC236}">
                <a16:creationId xmlns:a16="http://schemas.microsoft.com/office/drawing/2014/main" id="{B35D61C6-F61D-489D-B144-90B6A4AA536A}"/>
              </a:ext>
            </a:extLst>
          </p:cNvPr>
          <p:cNvSpPr>
            <a:spLocks noGrp="1"/>
          </p:cNvSpPr>
          <p:nvPr>
            <p:ph idx="1"/>
          </p:nvPr>
        </p:nvSpPr>
        <p:spPr>
          <a:xfrm>
            <a:off x="2589212" y="2133600"/>
            <a:ext cx="8915400" cy="4282190"/>
          </a:xfrm>
        </p:spPr>
        <p:txBody>
          <a:bodyPr>
            <a:normAutofit/>
          </a:bodyPr>
          <a:lstStyle/>
          <a:p>
            <a:pPr marL="0" indent="0">
              <a:buNone/>
            </a:pPr>
            <a:r>
              <a:rPr lang="es-AR" sz="1800" b="1" i="0" u="none" strike="noStrike" baseline="0" dirty="0">
                <a:solidFill>
                  <a:srgbClr val="000000"/>
                </a:solidFill>
                <a:latin typeface="Arial Nova" panose="020B0504020202020204" pitchFamily="34" charset="0"/>
              </a:rPr>
              <a:t>ETAPA 3: Conformación de la Red. </a:t>
            </a:r>
            <a:endParaRPr lang="es-AR" sz="1800" b="0" i="0" u="none" strike="noStrike" baseline="0" dirty="0">
              <a:solidFill>
                <a:srgbClr val="000000"/>
              </a:solidFill>
              <a:latin typeface="Arial Nova" panose="020B0504020202020204" pitchFamily="34" charset="0"/>
            </a:endParaRPr>
          </a:p>
          <a:p>
            <a:r>
              <a:rPr lang="es-AR" sz="1800" b="1" i="0" u="none" strike="noStrike" baseline="0" dirty="0">
                <a:solidFill>
                  <a:srgbClr val="000000"/>
                </a:solidFill>
                <a:latin typeface="Arial Nova" panose="020B0504020202020204" pitchFamily="34" charset="0"/>
              </a:rPr>
              <a:t>Objetivo: </a:t>
            </a:r>
            <a:r>
              <a:rPr lang="es-AR" sz="1800" b="0" i="0" u="none" strike="noStrike" baseline="0" dirty="0">
                <a:solidFill>
                  <a:srgbClr val="000000"/>
                </a:solidFill>
                <a:latin typeface="Arial Nova" panose="020B0504020202020204" pitchFamily="34" charset="0"/>
              </a:rPr>
              <a:t>institucionalizar la organización que permita establecer las pautas y metodologías de trabajo, y las categorías de los participantes. </a:t>
            </a:r>
          </a:p>
          <a:p>
            <a:r>
              <a:rPr lang="es-AR" sz="1800" b="1" i="0" u="none" strike="noStrike" baseline="0" dirty="0">
                <a:solidFill>
                  <a:srgbClr val="000000"/>
                </a:solidFill>
                <a:latin typeface="Arial Nova" panose="020B0504020202020204" pitchFamily="34" charset="0"/>
              </a:rPr>
              <a:t>Acciones: </a:t>
            </a:r>
            <a:r>
              <a:rPr lang="es-AR" sz="1800" b="0" i="0" u="none" strike="noStrike" baseline="0" dirty="0">
                <a:solidFill>
                  <a:srgbClr val="000000"/>
                </a:solidFill>
                <a:latin typeface="Arial Nova" panose="020B0504020202020204" pitchFamily="34" charset="0"/>
              </a:rPr>
              <a:t>Crear la Red Argentina de Laboratorios Colaborativos de Acceso Remoto de CONFEDI R-</a:t>
            </a:r>
            <a:r>
              <a:rPr lang="es-AR" sz="1800" b="0" i="0" u="none" strike="noStrike" baseline="0" dirty="0" err="1">
                <a:solidFill>
                  <a:srgbClr val="000000"/>
                </a:solidFill>
                <a:latin typeface="Arial Nova" panose="020B0504020202020204" pitchFamily="34" charset="0"/>
              </a:rPr>
              <a:t>Lab</a:t>
            </a:r>
            <a:r>
              <a:rPr lang="es-AR" sz="1800" b="0" i="0" u="none" strike="noStrike" baseline="0" dirty="0">
                <a:solidFill>
                  <a:srgbClr val="000000"/>
                </a:solidFill>
                <a:latin typeface="Arial Nova" panose="020B0504020202020204" pitchFamily="34" charset="0"/>
              </a:rPr>
              <a:t>, estableciendo las pautas de funcionamiento y los roles. Adherir miembros en carácter de prestadores de actividades de formación experimental, o bien de usuarios. </a:t>
            </a:r>
          </a:p>
          <a:p>
            <a:pPr marL="0" indent="0">
              <a:buNone/>
            </a:pPr>
            <a:r>
              <a:rPr lang="es-AR" sz="1800" b="1" i="0" u="none" strike="noStrike" baseline="0" dirty="0">
                <a:solidFill>
                  <a:srgbClr val="000000"/>
                </a:solidFill>
                <a:latin typeface="Arial Nova" panose="020B0504020202020204" pitchFamily="34" charset="0"/>
              </a:rPr>
              <a:t>ETAPA 4: Poner en marcha la Red. </a:t>
            </a:r>
            <a:endParaRPr lang="es-AR" sz="1800" b="0" i="0" u="none" strike="noStrike" baseline="0" dirty="0">
              <a:solidFill>
                <a:srgbClr val="000000"/>
              </a:solidFill>
              <a:latin typeface="Arial Nova" panose="020B0504020202020204" pitchFamily="34" charset="0"/>
            </a:endParaRPr>
          </a:p>
          <a:p>
            <a:r>
              <a:rPr lang="es-AR" sz="1800" b="1" i="0" u="none" strike="noStrike" baseline="0" dirty="0">
                <a:solidFill>
                  <a:srgbClr val="000000"/>
                </a:solidFill>
                <a:latin typeface="Arial Nova" panose="020B0504020202020204" pitchFamily="34" charset="0"/>
              </a:rPr>
              <a:t>Objetivo: </a:t>
            </a:r>
            <a:r>
              <a:rPr lang="es-AR" sz="1800" b="0" i="0" u="none" strike="noStrike" baseline="0" dirty="0">
                <a:solidFill>
                  <a:srgbClr val="000000"/>
                </a:solidFill>
                <a:latin typeface="Arial Nova" panose="020B0504020202020204" pitchFamily="34" charset="0"/>
              </a:rPr>
              <a:t>poner en marcha la infraestructura de articulación y documentar las experiencias iniciales y su crecimiento. </a:t>
            </a:r>
          </a:p>
          <a:p>
            <a:r>
              <a:rPr lang="es-AR" sz="1800" b="1" i="0" u="none" strike="noStrike" baseline="0" dirty="0">
                <a:solidFill>
                  <a:srgbClr val="000000"/>
                </a:solidFill>
                <a:latin typeface="Arial Nova" panose="020B0504020202020204" pitchFamily="34" charset="0"/>
              </a:rPr>
              <a:t>Acciones: </a:t>
            </a:r>
            <a:r>
              <a:rPr lang="es-AR" sz="1800" b="0" i="0" u="none" strike="noStrike" baseline="0" dirty="0">
                <a:solidFill>
                  <a:srgbClr val="000000"/>
                </a:solidFill>
                <a:latin typeface="Arial Nova" panose="020B0504020202020204" pitchFamily="34" charset="0"/>
              </a:rPr>
              <a:t>Difusión y convocatoria en el ámbito local, de presencia en la web, de infraestructura, de relevamiento de uso y satisfacción. </a:t>
            </a:r>
          </a:p>
          <a:p>
            <a:endParaRPr lang="es-AR" dirty="0"/>
          </a:p>
        </p:txBody>
      </p:sp>
    </p:spTree>
    <p:extLst>
      <p:ext uri="{BB962C8B-B14F-4D97-AF65-F5344CB8AC3E}">
        <p14:creationId xmlns:p14="http://schemas.microsoft.com/office/powerpoint/2010/main" val="345646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517186F-CA28-76E9-1E5D-B25C40D443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718" y="2422"/>
            <a:ext cx="8589364" cy="6855578"/>
          </a:xfrm>
          <a:prstGeom prst="rect">
            <a:avLst/>
          </a:prstGeom>
          <a:noFill/>
          <a:ln>
            <a:noFill/>
          </a:ln>
        </p:spPr>
      </p:pic>
      <p:sp>
        <p:nvSpPr>
          <p:cNvPr id="3" name="CuadroTexto 2">
            <a:extLst>
              <a:ext uri="{FF2B5EF4-FFF2-40B4-BE49-F238E27FC236}">
                <a16:creationId xmlns:a16="http://schemas.microsoft.com/office/drawing/2014/main" id="{FA504455-806C-F05B-7BF1-D3D686F58AA1}"/>
              </a:ext>
            </a:extLst>
          </p:cNvPr>
          <p:cNvSpPr txBox="1"/>
          <p:nvPr/>
        </p:nvSpPr>
        <p:spPr>
          <a:xfrm>
            <a:off x="449704" y="1558977"/>
            <a:ext cx="2878111" cy="954107"/>
          </a:xfrm>
          <a:prstGeom prst="rect">
            <a:avLst/>
          </a:prstGeom>
          <a:noFill/>
        </p:spPr>
        <p:txBody>
          <a:bodyPr wrap="square" rtlCol="0">
            <a:spAutoFit/>
          </a:bodyPr>
          <a:lstStyle/>
          <a:p>
            <a:r>
              <a:rPr lang="es-MX" sz="2800" b="1" dirty="0">
                <a:latin typeface="Aptos" panose="020B0004020202020204" pitchFamily="34" charset="0"/>
              </a:rPr>
              <a:t>ARQUITECTURA </a:t>
            </a:r>
          </a:p>
          <a:p>
            <a:r>
              <a:rPr lang="es-MX" sz="2800" b="1" dirty="0">
                <a:latin typeface="Aptos" panose="020B0004020202020204" pitchFamily="34" charset="0"/>
              </a:rPr>
              <a:t>DISEÑADA</a:t>
            </a:r>
            <a:endParaRPr lang="es-AR" sz="2800" b="1" dirty="0">
              <a:latin typeface="Aptos" panose="020B0004020202020204" pitchFamily="34" charset="0"/>
            </a:endParaRPr>
          </a:p>
        </p:txBody>
      </p:sp>
    </p:spTree>
    <p:extLst>
      <p:ext uri="{BB962C8B-B14F-4D97-AF65-F5344CB8AC3E}">
        <p14:creationId xmlns:p14="http://schemas.microsoft.com/office/powerpoint/2010/main" val="73183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DA468EC-CEFD-297F-4E99-351A1DEF806C}"/>
              </a:ext>
            </a:extLst>
          </p:cNvPr>
          <p:cNvSpPr>
            <a:spLocks noGrp="1"/>
          </p:cNvSpPr>
          <p:nvPr>
            <p:ph type="title"/>
          </p:nvPr>
        </p:nvSpPr>
        <p:spPr>
          <a:xfrm>
            <a:off x="0" y="509666"/>
            <a:ext cx="3713945" cy="5620771"/>
          </a:xfrm>
        </p:spPr>
        <p:txBody>
          <a:bodyPr>
            <a:normAutofit/>
          </a:bodyPr>
          <a:lstStyle/>
          <a:p>
            <a:r>
              <a:rPr lang="es-MX" sz="3200" dirty="0">
                <a:solidFill>
                  <a:schemeClr val="bg1"/>
                </a:solidFill>
                <a:latin typeface="Aptos" panose="020B0004020202020204" pitchFamily="34" charset="0"/>
              </a:rPr>
              <a:t>Primera Convocatoria</a:t>
            </a:r>
            <a:br>
              <a:rPr lang="es-MX" sz="3200" dirty="0">
                <a:solidFill>
                  <a:schemeClr val="bg1"/>
                </a:solidFill>
                <a:latin typeface="Aptos" panose="020B0004020202020204" pitchFamily="34" charset="0"/>
              </a:rPr>
            </a:br>
            <a:r>
              <a:rPr lang="es-MX" sz="3200" dirty="0">
                <a:solidFill>
                  <a:schemeClr val="bg1"/>
                </a:solidFill>
                <a:latin typeface="Aptos" panose="020B0004020202020204" pitchFamily="34" charset="0"/>
              </a:rPr>
              <a:t>financiada por SPU</a:t>
            </a:r>
            <a:br>
              <a:rPr lang="es-MX" sz="3200" dirty="0">
                <a:solidFill>
                  <a:schemeClr val="bg1"/>
                </a:solidFill>
                <a:latin typeface="Aptos" panose="020B0004020202020204" pitchFamily="34" charset="0"/>
              </a:rPr>
            </a:br>
            <a:br>
              <a:rPr lang="es-MX" sz="3200" dirty="0">
                <a:solidFill>
                  <a:schemeClr val="bg1"/>
                </a:solidFill>
                <a:latin typeface="Aptos" panose="020B0004020202020204" pitchFamily="34" charset="0"/>
              </a:rPr>
            </a:br>
            <a:r>
              <a:rPr lang="es-MX" sz="3200" dirty="0">
                <a:solidFill>
                  <a:schemeClr val="bg1"/>
                </a:solidFill>
                <a:latin typeface="Aptos" panose="020B0004020202020204" pitchFamily="34" charset="0"/>
              </a:rPr>
              <a:t> Proyectos implementados entre 2022 y 2023</a:t>
            </a:r>
            <a:endParaRPr lang="es-AR" sz="3200" dirty="0">
              <a:solidFill>
                <a:schemeClr val="bg1"/>
              </a:solidFill>
              <a:latin typeface="Aptos" panose="020B0004020202020204" pitchFamily="34" charset="0"/>
            </a:endParaRPr>
          </a:p>
        </p:txBody>
      </p:sp>
      <p:sp>
        <p:nvSpPr>
          <p:cNvPr id="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s-AR"/>
          </a:p>
        </p:txBody>
      </p:sp>
      <p:sp useBgFill="1">
        <p:nvSpPr>
          <p:cNvPr id="14"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4">
            <a:extLst>
              <a:ext uri="{FF2B5EF4-FFF2-40B4-BE49-F238E27FC236}">
                <a16:creationId xmlns:a16="http://schemas.microsoft.com/office/drawing/2014/main" id="{815D7BD5-C48A-D6D8-8FC3-2B86C3BA54E3}"/>
              </a:ext>
            </a:extLst>
          </p:cNvPr>
          <p:cNvGraphicFramePr>
            <a:graphicFrameLocks noGrp="1"/>
          </p:cNvGraphicFramePr>
          <p:nvPr>
            <p:ph idx="1"/>
            <p:extLst>
              <p:ext uri="{D42A27DB-BD31-4B8C-83A1-F6EECF244321}">
                <p14:modId xmlns:p14="http://schemas.microsoft.com/office/powerpoint/2010/main" val="912734392"/>
              </p:ext>
            </p:extLst>
          </p:nvPr>
        </p:nvGraphicFramePr>
        <p:xfrm>
          <a:off x="4450601" y="38210"/>
          <a:ext cx="6930162" cy="6797448"/>
        </p:xfrm>
        <a:graphic>
          <a:graphicData uri="http://schemas.openxmlformats.org/drawingml/2006/table">
            <a:tbl>
              <a:tblPr/>
              <a:tblGrid>
                <a:gridCol w="5822193">
                  <a:extLst>
                    <a:ext uri="{9D8B030D-6E8A-4147-A177-3AD203B41FA5}">
                      <a16:colId xmlns:a16="http://schemas.microsoft.com/office/drawing/2014/main" val="844555758"/>
                    </a:ext>
                  </a:extLst>
                </a:gridCol>
                <a:gridCol w="1107969">
                  <a:extLst>
                    <a:ext uri="{9D8B030D-6E8A-4147-A177-3AD203B41FA5}">
                      <a16:colId xmlns:a16="http://schemas.microsoft.com/office/drawing/2014/main" val="2116717431"/>
                    </a:ext>
                  </a:extLst>
                </a:gridCol>
              </a:tblGrid>
              <a:tr h="331117">
                <a:tc>
                  <a:txBody>
                    <a:bodyPr/>
                    <a:lstStyle/>
                    <a:p>
                      <a:pPr algn="l" fontAlgn="b">
                        <a:spcBef>
                          <a:spcPts val="0"/>
                        </a:spcBef>
                        <a:spcAft>
                          <a:spcPts val="0"/>
                        </a:spcAft>
                      </a:pPr>
                      <a:r>
                        <a:rPr lang="es-AR" sz="2400" b="0" i="0" u="none" strike="noStrike" dirty="0">
                          <a:solidFill>
                            <a:srgbClr val="000000"/>
                          </a:solidFill>
                          <a:effectLst/>
                          <a:latin typeface="Calibri" panose="020F0502020204030204" pitchFamily="34" charset="0"/>
                        </a:rPr>
                        <a:t>Agronomía - Alimentos</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spcAft>
                          <a:spcPts val="0"/>
                        </a:spcAft>
                      </a:pPr>
                      <a:r>
                        <a:rPr lang="es-AR" sz="2400" b="0" i="0" u="none" strike="noStrike" dirty="0">
                          <a:solidFill>
                            <a:srgbClr val="000000"/>
                          </a:solidFill>
                          <a:effectLst/>
                          <a:latin typeface="Calibri" panose="020F0502020204030204" pitchFamily="34" charset="0"/>
                        </a:rPr>
                        <a:t>1</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841678"/>
                  </a:ext>
                </a:extLst>
              </a:tr>
              <a:tr h="331117">
                <a:tc>
                  <a:txBody>
                    <a:bodyPr/>
                    <a:lstStyle/>
                    <a:p>
                      <a:pPr algn="l" fontAlgn="b">
                        <a:spcBef>
                          <a:spcPts val="0"/>
                        </a:spcBef>
                        <a:spcAft>
                          <a:spcPts val="0"/>
                        </a:spcAft>
                      </a:pPr>
                      <a:r>
                        <a:rPr lang="es-AR" sz="2400" b="0" i="0" u="none" strike="noStrike" dirty="0">
                          <a:solidFill>
                            <a:srgbClr val="000000"/>
                          </a:solidFill>
                          <a:effectLst/>
                          <a:latin typeface="Calibri" panose="020F0502020204030204" pitchFamily="34" charset="0"/>
                        </a:rPr>
                        <a:t>Automatización y Actuadores</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spcAft>
                          <a:spcPts val="0"/>
                        </a:spcAft>
                      </a:pPr>
                      <a:r>
                        <a:rPr lang="es-AR" sz="2400" b="0" i="0" u="none" strike="noStrike" dirty="0">
                          <a:solidFill>
                            <a:srgbClr val="000000"/>
                          </a:solidFill>
                          <a:effectLst/>
                          <a:latin typeface="Calibri" panose="020F0502020204030204" pitchFamily="34" charset="0"/>
                        </a:rPr>
                        <a:t>2</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925752"/>
                  </a:ext>
                </a:extLst>
              </a:tr>
              <a:tr h="331117">
                <a:tc>
                  <a:txBody>
                    <a:bodyPr/>
                    <a:lstStyle/>
                    <a:p>
                      <a:pPr algn="l" fontAlgn="b">
                        <a:spcBef>
                          <a:spcPts val="0"/>
                        </a:spcBef>
                        <a:spcAft>
                          <a:spcPts val="0"/>
                        </a:spcAft>
                      </a:pPr>
                      <a:r>
                        <a:rPr lang="es-AR" sz="2400" b="0" i="0" u="none" strike="noStrike" dirty="0">
                          <a:solidFill>
                            <a:srgbClr val="000000"/>
                          </a:solidFill>
                          <a:effectLst/>
                          <a:latin typeface="Calibri" panose="020F0502020204030204" pitchFamily="34" charset="0"/>
                        </a:rPr>
                        <a:t>Bioingeniería</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spcAft>
                          <a:spcPts val="0"/>
                        </a:spcAft>
                      </a:pPr>
                      <a:r>
                        <a:rPr lang="es-AR" sz="2400" b="0" i="0" u="none" strike="noStrike" dirty="0">
                          <a:solidFill>
                            <a:srgbClr val="000000"/>
                          </a:solidFill>
                          <a:effectLst/>
                          <a:latin typeface="Calibri" panose="020F0502020204030204" pitchFamily="34" charset="0"/>
                        </a:rPr>
                        <a:t>2</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7352645"/>
                  </a:ext>
                </a:extLst>
              </a:tr>
              <a:tr h="331117">
                <a:tc>
                  <a:txBody>
                    <a:bodyPr/>
                    <a:lstStyle/>
                    <a:p>
                      <a:pPr algn="l" fontAlgn="b">
                        <a:spcBef>
                          <a:spcPts val="0"/>
                        </a:spcBef>
                        <a:spcAft>
                          <a:spcPts val="0"/>
                        </a:spcAft>
                      </a:pPr>
                      <a:r>
                        <a:rPr lang="es-AR" sz="2400" b="0" i="0" u="none" strike="noStrike" dirty="0">
                          <a:solidFill>
                            <a:srgbClr val="000000"/>
                          </a:solidFill>
                          <a:effectLst/>
                          <a:latin typeface="Calibri" panose="020F0502020204030204" pitchFamily="34" charset="0"/>
                        </a:rPr>
                        <a:t>Química (Ciencias Básicas)</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spcAft>
                          <a:spcPts val="0"/>
                        </a:spcAft>
                      </a:pPr>
                      <a:r>
                        <a:rPr lang="es-AR" sz="2400" b="0" i="0" u="none" strike="noStrike" dirty="0">
                          <a:solidFill>
                            <a:srgbClr val="000000"/>
                          </a:solidFill>
                          <a:effectLst/>
                          <a:latin typeface="Calibri" panose="020F0502020204030204" pitchFamily="34" charset="0"/>
                        </a:rPr>
                        <a:t>4</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1507745"/>
                  </a:ext>
                </a:extLst>
              </a:tr>
              <a:tr h="331117">
                <a:tc>
                  <a:txBody>
                    <a:bodyPr/>
                    <a:lstStyle/>
                    <a:p>
                      <a:pPr algn="l" fontAlgn="b">
                        <a:spcBef>
                          <a:spcPts val="0"/>
                        </a:spcBef>
                        <a:spcAft>
                          <a:spcPts val="0"/>
                        </a:spcAft>
                      </a:pPr>
                      <a:r>
                        <a:rPr lang="es-AR" sz="2400" b="0" i="0" u="none" strike="noStrike" dirty="0">
                          <a:solidFill>
                            <a:srgbClr val="000000"/>
                          </a:solidFill>
                          <a:effectLst/>
                          <a:latin typeface="Calibri" panose="020F0502020204030204" pitchFamily="34" charset="0"/>
                        </a:rPr>
                        <a:t>Civil</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spcAft>
                          <a:spcPts val="0"/>
                        </a:spcAft>
                      </a:pPr>
                      <a:r>
                        <a:rPr lang="es-AR" sz="2400" b="0" i="0" u="none" strike="noStrike" dirty="0">
                          <a:solidFill>
                            <a:srgbClr val="000000"/>
                          </a:solidFill>
                          <a:effectLst/>
                          <a:latin typeface="Calibri" panose="020F0502020204030204" pitchFamily="34" charset="0"/>
                        </a:rPr>
                        <a:t>1</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0058967"/>
                  </a:ext>
                </a:extLst>
              </a:tr>
              <a:tr h="331117">
                <a:tc>
                  <a:txBody>
                    <a:bodyPr/>
                    <a:lstStyle/>
                    <a:p>
                      <a:pPr algn="l" fontAlgn="b">
                        <a:spcBef>
                          <a:spcPts val="0"/>
                        </a:spcBef>
                        <a:spcAft>
                          <a:spcPts val="0"/>
                        </a:spcAft>
                      </a:pPr>
                      <a:r>
                        <a:rPr lang="es-AR" sz="2400" b="0" i="0" u="none" strike="noStrike" dirty="0">
                          <a:solidFill>
                            <a:srgbClr val="000000"/>
                          </a:solidFill>
                          <a:effectLst/>
                          <a:latin typeface="Calibri" panose="020F0502020204030204" pitchFamily="34" charset="0"/>
                        </a:rPr>
                        <a:t>Eléctrica</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spcAft>
                          <a:spcPts val="0"/>
                        </a:spcAft>
                      </a:pPr>
                      <a:r>
                        <a:rPr lang="es-AR" sz="2400" b="0" i="0" u="none" strike="noStrike" dirty="0">
                          <a:solidFill>
                            <a:srgbClr val="000000"/>
                          </a:solidFill>
                          <a:effectLst/>
                          <a:latin typeface="Calibri" panose="020F0502020204030204" pitchFamily="34" charset="0"/>
                        </a:rPr>
                        <a:t>5</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265873"/>
                  </a:ext>
                </a:extLst>
              </a:tr>
              <a:tr h="331117">
                <a:tc>
                  <a:txBody>
                    <a:bodyPr/>
                    <a:lstStyle/>
                    <a:p>
                      <a:pPr algn="l" fontAlgn="b">
                        <a:spcBef>
                          <a:spcPts val="0"/>
                        </a:spcBef>
                        <a:spcAft>
                          <a:spcPts val="0"/>
                        </a:spcAft>
                      </a:pPr>
                      <a:r>
                        <a:rPr lang="es-AR" sz="2400" b="0" i="0" u="none" strike="noStrike">
                          <a:solidFill>
                            <a:srgbClr val="000000"/>
                          </a:solidFill>
                          <a:effectLst/>
                          <a:latin typeface="Calibri" panose="020F0502020204030204" pitchFamily="34" charset="0"/>
                        </a:rPr>
                        <a:t>Electrónica</a:t>
                      </a:r>
                      <a:endParaRPr lang="es-AR" sz="3600" b="0" i="0" u="none" strike="noStrike">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spcAft>
                          <a:spcPts val="0"/>
                        </a:spcAft>
                      </a:pPr>
                      <a:r>
                        <a:rPr lang="es-AR" sz="2400" b="0" i="0" u="none" strike="noStrike" dirty="0">
                          <a:solidFill>
                            <a:srgbClr val="000000"/>
                          </a:solidFill>
                          <a:effectLst/>
                          <a:latin typeface="Calibri" panose="020F0502020204030204" pitchFamily="34" charset="0"/>
                        </a:rPr>
                        <a:t>10</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914922"/>
                  </a:ext>
                </a:extLst>
              </a:tr>
              <a:tr h="331117">
                <a:tc>
                  <a:txBody>
                    <a:bodyPr/>
                    <a:lstStyle/>
                    <a:p>
                      <a:pPr algn="l" fontAlgn="b">
                        <a:spcBef>
                          <a:spcPts val="0"/>
                        </a:spcBef>
                        <a:spcAft>
                          <a:spcPts val="0"/>
                        </a:spcAft>
                      </a:pPr>
                      <a:r>
                        <a:rPr lang="es-AR" sz="2400" b="0" i="0" u="none" strike="noStrike">
                          <a:solidFill>
                            <a:srgbClr val="000000"/>
                          </a:solidFill>
                          <a:effectLst/>
                          <a:latin typeface="Calibri" panose="020F0502020204030204" pitchFamily="34" charset="0"/>
                        </a:rPr>
                        <a:t>Ferroviaria</a:t>
                      </a:r>
                      <a:endParaRPr lang="es-AR" sz="3600" b="0" i="0" u="none" strike="noStrike">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spcAft>
                          <a:spcPts val="0"/>
                        </a:spcAft>
                      </a:pPr>
                      <a:r>
                        <a:rPr lang="es-AR" sz="2400" b="0" i="0" u="none" strike="noStrike" dirty="0">
                          <a:solidFill>
                            <a:srgbClr val="000000"/>
                          </a:solidFill>
                          <a:effectLst/>
                          <a:latin typeface="Calibri" panose="020F0502020204030204" pitchFamily="34" charset="0"/>
                        </a:rPr>
                        <a:t>1</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050262"/>
                  </a:ext>
                </a:extLst>
              </a:tr>
              <a:tr h="331117">
                <a:tc>
                  <a:txBody>
                    <a:bodyPr/>
                    <a:lstStyle/>
                    <a:p>
                      <a:pPr algn="l" fontAlgn="b">
                        <a:spcBef>
                          <a:spcPts val="0"/>
                        </a:spcBef>
                        <a:spcAft>
                          <a:spcPts val="0"/>
                        </a:spcAft>
                      </a:pPr>
                      <a:r>
                        <a:rPr lang="es-AR" sz="2400" b="0" i="0" u="none" strike="noStrike" dirty="0">
                          <a:solidFill>
                            <a:srgbClr val="000000"/>
                          </a:solidFill>
                          <a:effectLst/>
                          <a:latin typeface="Calibri" panose="020F0502020204030204" pitchFamily="34" charset="0"/>
                        </a:rPr>
                        <a:t>Física</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spcAft>
                          <a:spcPts val="0"/>
                        </a:spcAft>
                      </a:pPr>
                      <a:r>
                        <a:rPr lang="es-AR" sz="2400" b="0" i="0" u="none" strike="noStrike" dirty="0">
                          <a:solidFill>
                            <a:srgbClr val="000000"/>
                          </a:solidFill>
                          <a:effectLst/>
                          <a:latin typeface="Calibri" panose="020F0502020204030204" pitchFamily="34" charset="0"/>
                        </a:rPr>
                        <a:t>14</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3916590"/>
                  </a:ext>
                </a:extLst>
              </a:tr>
              <a:tr h="331117">
                <a:tc>
                  <a:txBody>
                    <a:bodyPr/>
                    <a:lstStyle/>
                    <a:p>
                      <a:pPr algn="l" fontAlgn="b">
                        <a:spcBef>
                          <a:spcPts val="0"/>
                        </a:spcBef>
                        <a:spcAft>
                          <a:spcPts val="0"/>
                        </a:spcAft>
                      </a:pPr>
                      <a:r>
                        <a:rPr lang="es-AR" sz="2400" b="0" i="0" u="none" strike="noStrike" dirty="0">
                          <a:solidFill>
                            <a:srgbClr val="000000"/>
                          </a:solidFill>
                          <a:effectLst/>
                          <a:latin typeface="Calibri" panose="020F0502020204030204" pitchFamily="34" charset="0"/>
                        </a:rPr>
                        <a:t>Informática</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spcAft>
                          <a:spcPts val="0"/>
                        </a:spcAft>
                      </a:pPr>
                      <a:r>
                        <a:rPr lang="es-AR" sz="2400" b="0" i="0" u="none" strike="noStrike" dirty="0">
                          <a:solidFill>
                            <a:srgbClr val="000000"/>
                          </a:solidFill>
                          <a:effectLst/>
                          <a:latin typeface="Calibri" panose="020F0502020204030204" pitchFamily="34" charset="0"/>
                        </a:rPr>
                        <a:t>2</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4340475"/>
                  </a:ext>
                </a:extLst>
              </a:tr>
              <a:tr h="331117">
                <a:tc>
                  <a:txBody>
                    <a:bodyPr/>
                    <a:lstStyle/>
                    <a:p>
                      <a:pPr algn="l" fontAlgn="b">
                        <a:spcBef>
                          <a:spcPts val="0"/>
                        </a:spcBef>
                        <a:spcAft>
                          <a:spcPts val="0"/>
                        </a:spcAft>
                      </a:pPr>
                      <a:r>
                        <a:rPr lang="es-AR" sz="2400" b="0" i="0" u="none" strike="noStrike">
                          <a:solidFill>
                            <a:srgbClr val="000000"/>
                          </a:solidFill>
                          <a:effectLst/>
                          <a:latin typeface="Calibri" panose="020F0502020204030204" pitchFamily="34" charset="0"/>
                        </a:rPr>
                        <a:t>Instrumentación y Control</a:t>
                      </a:r>
                      <a:endParaRPr lang="es-AR" sz="3600" b="0" i="0" u="none" strike="noStrike">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spcAft>
                          <a:spcPts val="0"/>
                        </a:spcAft>
                      </a:pPr>
                      <a:r>
                        <a:rPr lang="es-AR" sz="2400" b="0" i="0" u="none" strike="noStrike" dirty="0">
                          <a:solidFill>
                            <a:srgbClr val="000000"/>
                          </a:solidFill>
                          <a:effectLst/>
                          <a:latin typeface="Calibri" panose="020F0502020204030204" pitchFamily="34" charset="0"/>
                        </a:rPr>
                        <a:t>3</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5787558"/>
                  </a:ext>
                </a:extLst>
              </a:tr>
              <a:tr h="331117">
                <a:tc>
                  <a:txBody>
                    <a:bodyPr/>
                    <a:lstStyle/>
                    <a:p>
                      <a:pPr algn="l" fontAlgn="b">
                        <a:spcBef>
                          <a:spcPts val="0"/>
                        </a:spcBef>
                        <a:spcAft>
                          <a:spcPts val="0"/>
                        </a:spcAft>
                      </a:pPr>
                      <a:r>
                        <a:rPr lang="es-AR" sz="2400" b="0" i="0" u="none" strike="noStrike">
                          <a:solidFill>
                            <a:srgbClr val="000000"/>
                          </a:solidFill>
                          <a:effectLst/>
                          <a:latin typeface="Calibri" panose="020F0502020204030204" pitchFamily="34" charset="0"/>
                        </a:rPr>
                        <a:t>Matemática Probabilidad</a:t>
                      </a:r>
                      <a:endParaRPr lang="es-AR" sz="3600" b="0" i="0" u="none" strike="noStrike">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spcAft>
                          <a:spcPts val="0"/>
                        </a:spcAft>
                      </a:pPr>
                      <a:r>
                        <a:rPr lang="es-AR" sz="2400" b="0" i="0" u="none" strike="noStrike" dirty="0">
                          <a:solidFill>
                            <a:srgbClr val="000000"/>
                          </a:solidFill>
                          <a:effectLst/>
                          <a:latin typeface="Calibri" panose="020F0502020204030204" pitchFamily="34" charset="0"/>
                        </a:rPr>
                        <a:t>1</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8065007"/>
                  </a:ext>
                </a:extLst>
              </a:tr>
              <a:tr h="331117">
                <a:tc>
                  <a:txBody>
                    <a:bodyPr/>
                    <a:lstStyle/>
                    <a:p>
                      <a:pPr algn="l" fontAlgn="b">
                        <a:spcBef>
                          <a:spcPts val="0"/>
                        </a:spcBef>
                        <a:spcAft>
                          <a:spcPts val="0"/>
                        </a:spcAft>
                      </a:pPr>
                      <a:r>
                        <a:rPr lang="es-AR" sz="2400" b="0" i="0" u="none" strike="noStrike">
                          <a:solidFill>
                            <a:srgbClr val="000000"/>
                          </a:solidFill>
                          <a:effectLst/>
                          <a:latin typeface="Calibri" panose="020F0502020204030204" pitchFamily="34" charset="0"/>
                        </a:rPr>
                        <a:t>Materiales</a:t>
                      </a:r>
                      <a:endParaRPr lang="es-AR" sz="3600" b="0" i="0" u="none" strike="noStrike">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spcAft>
                          <a:spcPts val="0"/>
                        </a:spcAft>
                      </a:pPr>
                      <a:r>
                        <a:rPr lang="es-AR" sz="2400" b="0" i="0" u="none" strike="noStrike" dirty="0">
                          <a:solidFill>
                            <a:srgbClr val="000000"/>
                          </a:solidFill>
                          <a:effectLst/>
                          <a:latin typeface="Calibri" panose="020F0502020204030204" pitchFamily="34" charset="0"/>
                        </a:rPr>
                        <a:t>1</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4428291"/>
                  </a:ext>
                </a:extLst>
              </a:tr>
              <a:tr h="331117">
                <a:tc>
                  <a:txBody>
                    <a:bodyPr/>
                    <a:lstStyle/>
                    <a:p>
                      <a:pPr algn="l" fontAlgn="b">
                        <a:spcBef>
                          <a:spcPts val="0"/>
                        </a:spcBef>
                        <a:spcAft>
                          <a:spcPts val="0"/>
                        </a:spcAft>
                      </a:pPr>
                      <a:r>
                        <a:rPr lang="es-AR" sz="2400" b="0" i="0" u="none" strike="noStrike">
                          <a:solidFill>
                            <a:srgbClr val="000000"/>
                          </a:solidFill>
                          <a:effectLst/>
                          <a:latin typeface="Calibri" panose="020F0502020204030204" pitchFamily="34" charset="0"/>
                        </a:rPr>
                        <a:t>Mecánica</a:t>
                      </a:r>
                      <a:endParaRPr lang="es-AR" sz="3600" b="0" i="0" u="none" strike="noStrike">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spcAft>
                          <a:spcPts val="0"/>
                        </a:spcAft>
                      </a:pPr>
                      <a:r>
                        <a:rPr lang="es-AR" sz="2400" b="0" i="0" u="none" strike="noStrike" dirty="0">
                          <a:solidFill>
                            <a:srgbClr val="000000"/>
                          </a:solidFill>
                          <a:effectLst/>
                          <a:latin typeface="Calibri" panose="020F0502020204030204" pitchFamily="34" charset="0"/>
                        </a:rPr>
                        <a:t>2</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2501171"/>
                  </a:ext>
                </a:extLst>
              </a:tr>
              <a:tr h="331117">
                <a:tc>
                  <a:txBody>
                    <a:bodyPr/>
                    <a:lstStyle/>
                    <a:p>
                      <a:pPr algn="l" fontAlgn="b">
                        <a:spcBef>
                          <a:spcPts val="0"/>
                        </a:spcBef>
                        <a:spcAft>
                          <a:spcPts val="0"/>
                        </a:spcAft>
                      </a:pPr>
                      <a:r>
                        <a:rPr lang="es-AR" sz="2400" b="0" i="0" u="none" strike="noStrike">
                          <a:solidFill>
                            <a:srgbClr val="000000"/>
                          </a:solidFill>
                          <a:effectLst/>
                          <a:latin typeface="Calibri" panose="020F0502020204030204" pitchFamily="34" charset="0"/>
                        </a:rPr>
                        <a:t>Mecatrónica</a:t>
                      </a:r>
                      <a:endParaRPr lang="es-AR" sz="3600" b="0" i="0" u="none" strike="noStrike">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spcAft>
                          <a:spcPts val="0"/>
                        </a:spcAft>
                      </a:pPr>
                      <a:r>
                        <a:rPr lang="es-AR" sz="2400" b="0" i="0" u="none" strike="noStrike" dirty="0">
                          <a:solidFill>
                            <a:srgbClr val="000000"/>
                          </a:solidFill>
                          <a:effectLst/>
                          <a:latin typeface="Calibri" panose="020F0502020204030204" pitchFamily="34" charset="0"/>
                        </a:rPr>
                        <a:t>1</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7464063"/>
                  </a:ext>
                </a:extLst>
              </a:tr>
              <a:tr h="331117">
                <a:tc>
                  <a:txBody>
                    <a:bodyPr/>
                    <a:lstStyle/>
                    <a:p>
                      <a:pPr algn="l" fontAlgn="b">
                        <a:spcBef>
                          <a:spcPts val="0"/>
                        </a:spcBef>
                        <a:spcAft>
                          <a:spcPts val="0"/>
                        </a:spcAft>
                      </a:pPr>
                      <a:r>
                        <a:rPr lang="es-AR" sz="2400" b="0" i="0" u="none" strike="noStrike" dirty="0">
                          <a:solidFill>
                            <a:srgbClr val="000000"/>
                          </a:solidFill>
                          <a:effectLst/>
                          <a:latin typeface="Calibri" panose="020F0502020204030204" pitchFamily="34" charset="0"/>
                        </a:rPr>
                        <a:t>Minas</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spcAft>
                          <a:spcPts val="0"/>
                        </a:spcAft>
                      </a:pPr>
                      <a:r>
                        <a:rPr lang="es-AR" sz="2400" b="0" i="0" u="none" strike="noStrike" dirty="0">
                          <a:solidFill>
                            <a:srgbClr val="000000"/>
                          </a:solidFill>
                          <a:effectLst/>
                          <a:latin typeface="Calibri" panose="020F0502020204030204" pitchFamily="34" charset="0"/>
                        </a:rPr>
                        <a:t>1</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1865074"/>
                  </a:ext>
                </a:extLst>
              </a:tr>
              <a:tr h="331117">
                <a:tc>
                  <a:txBody>
                    <a:bodyPr/>
                    <a:lstStyle/>
                    <a:p>
                      <a:pPr algn="l" fontAlgn="b">
                        <a:spcBef>
                          <a:spcPts val="0"/>
                        </a:spcBef>
                        <a:spcAft>
                          <a:spcPts val="0"/>
                        </a:spcAft>
                      </a:pPr>
                      <a:r>
                        <a:rPr lang="es-AR" sz="2400" b="0" i="0" u="none" strike="noStrike">
                          <a:solidFill>
                            <a:srgbClr val="000000"/>
                          </a:solidFill>
                          <a:effectLst/>
                          <a:latin typeface="Calibri" panose="020F0502020204030204" pitchFamily="34" charset="0"/>
                        </a:rPr>
                        <a:t>Procesos</a:t>
                      </a:r>
                      <a:endParaRPr lang="es-AR" sz="3600" b="0" i="0" u="none" strike="noStrike">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spcAft>
                          <a:spcPts val="0"/>
                        </a:spcAft>
                      </a:pPr>
                      <a:r>
                        <a:rPr lang="es-AR" sz="2400" b="0" i="0" u="none" strike="noStrike" dirty="0">
                          <a:solidFill>
                            <a:srgbClr val="000000"/>
                          </a:solidFill>
                          <a:effectLst/>
                          <a:latin typeface="Calibri" panose="020F0502020204030204" pitchFamily="34" charset="0"/>
                        </a:rPr>
                        <a:t>1</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7297724"/>
                  </a:ext>
                </a:extLst>
              </a:tr>
              <a:tr h="331117">
                <a:tc>
                  <a:txBody>
                    <a:bodyPr/>
                    <a:lstStyle/>
                    <a:p>
                      <a:pPr algn="l" fontAlgn="b">
                        <a:spcBef>
                          <a:spcPts val="0"/>
                        </a:spcBef>
                        <a:spcAft>
                          <a:spcPts val="0"/>
                        </a:spcAft>
                      </a:pPr>
                      <a:r>
                        <a:rPr lang="es-AR" sz="2400" b="0" i="0" u="none" strike="noStrike">
                          <a:solidFill>
                            <a:srgbClr val="000000"/>
                          </a:solidFill>
                          <a:effectLst/>
                          <a:latin typeface="Calibri" panose="020F0502020204030204" pitchFamily="34" charset="0"/>
                        </a:rPr>
                        <a:t>Telecomunicaciones</a:t>
                      </a:r>
                      <a:endParaRPr lang="es-AR" sz="3600" b="0" i="0" u="none" strike="noStrike">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spcAft>
                          <a:spcPts val="0"/>
                        </a:spcAft>
                      </a:pPr>
                      <a:r>
                        <a:rPr lang="es-AR" sz="2400" b="0" i="0" u="none" strike="noStrike" dirty="0">
                          <a:solidFill>
                            <a:srgbClr val="000000"/>
                          </a:solidFill>
                          <a:effectLst/>
                          <a:latin typeface="Calibri" panose="020F0502020204030204" pitchFamily="34" charset="0"/>
                        </a:rPr>
                        <a:t>3</a:t>
                      </a:r>
                      <a:endParaRPr lang="es-AR" sz="3600" b="0" i="0" u="none" strike="noStrike" dirty="0">
                        <a:effectLst/>
                        <a:latin typeface="Arial" panose="020B0604020202020204" pitchFamily="34" charset="0"/>
                      </a:endParaRPr>
                    </a:p>
                  </a:txBody>
                  <a:tcPr marL="11876" marR="11876" marT="11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7484529"/>
                  </a:ext>
                </a:extLst>
              </a:tr>
            </a:tbl>
          </a:graphicData>
        </a:graphic>
      </p:graphicFrame>
    </p:spTree>
    <p:extLst>
      <p:ext uri="{BB962C8B-B14F-4D97-AF65-F5344CB8AC3E}">
        <p14:creationId xmlns:p14="http://schemas.microsoft.com/office/powerpoint/2010/main" val="57488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DA468EC-CEFD-297F-4E99-351A1DEF806C}"/>
              </a:ext>
            </a:extLst>
          </p:cNvPr>
          <p:cNvSpPr>
            <a:spLocks noGrp="1"/>
          </p:cNvSpPr>
          <p:nvPr>
            <p:ph type="title"/>
          </p:nvPr>
        </p:nvSpPr>
        <p:spPr>
          <a:xfrm>
            <a:off x="0" y="509666"/>
            <a:ext cx="3713945" cy="5620771"/>
          </a:xfrm>
        </p:spPr>
        <p:txBody>
          <a:bodyPr>
            <a:normAutofit/>
          </a:bodyPr>
          <a:lstStyle/>
          <a:p>
            <a:r>
              <a:rPr lang="es-MX" sz="3200" dirty="0">
                <a:solidFill>
                  <a:schemeClr val="bg1"/>
                </a:solidFill>
                <a:latin typeface="Aptos" panose="020B0004020202020204" pitchFamily="34" charset="0"/>
              </a:rPr>
              <a:t>Segunda Convocatoria</a:t>
            </a:r>
            <a:br>
              <a:rPr lang="es-MX" sz="3200" dirty="0">
                <a:solidFill>
                  <a:schemeClr val="bg1"/>
                </a:solidFill>
                <a:latin typeface="Aptos" panose="020B0004020202020204" pitchFamily="34" charset="0"/>
              </a:rPr>
            </a:br>
            <a:r>
              <a:rPr lang="es-MX" sz="3200" dirty="0">
                <a:solidFill>
                  <a:schemeClr val="bg1"/>
                </a:solidFill>
                <a:latin typeface="Aptos" panose="020B0004020202020204" pitchFamily="34" charset="0"/>
              </a:rPr>
              <a:t>financiada por SPU</a:t>
            </a:r>
            <a:br>
              <a:rPr lang="es-MX" sz="3200" dirty="0">
                <a:solidFill>
                  <a:schemeClr val="bg1"/>
                </a:solidFill>
                <a:latin typeface="Aptos" panose="020B0004020202020204" pitchFamily="34" charset="0"/>
              </a:rPr>
            </a:br>
            <a:br>
              <a:rPr lang="es-MX" sz="3200" dirty="0">
                <a:solidFill>
                  <a:schemeClr val="bg1"/>
                </a:solidFill>
                <a:latin typeface="Aptos" panose="020B0004020202020204" pitchFamily="34" charset="0"/>
              </a:rPr>
            </a:br>
            <a:r>
              <a:rPr lang="es-MX" sz="3200" dirty="0">
                <a:solidFill>
                  <a:schemeClr val="bg1"/>
                </a:solidFill>
                <a:latin typeface="Aptos" panose="020B0004020202020204" pitchFamily="34" charset="0"/>
              </a:rPr>
              <a:t> Proyectos evaluados y a implementar entre 2024 y 2025</a:t>
            </a:r>
            <a:endParaRPr lang="es-AR" sz="3200" dirty="0">
              <a:solidFill>
                <a:schemeClr val="bg1"/>
              </a:solidFill>
              <a:latin typeface="Aptos" panose="020B0004020202020204" pitchFamily="34" charset="0"/>
            </a:endParaRPr>
          </a:p>
        </p:txBody>
      </p:sp>
      <p:sp>
        <p:nvSpPr>
          <p:cNvPr id="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s-AR"/>
          </a:p>
        </p:txBody>
      </p:sp>
      <p:sp useBgFill="1">
        <p:nvSpPr>
          <p:cNvPr id="14"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Marcador de contenido 5">
            <a:extLst>
              <a:ext uri="{FF2B5EF4-FFF2-40B4-BE49-F238E27FC236}">
                <a16:creationId xmlns:a16="http://schemas.microsoft.com/office/drawing/2014/main" id="{7BFB0BA0-56F4-ADE6-E2CF-FABDE28F5E19}"/>
              </a:ext>
            </a:extLst>
          </p:cNvPr>
          <p:cNvGraphicFramePr>
            <a:graphicFrameLocks noGrp="1"/>
          </p:cNvGraphicFramePr>
          <p:nvPr>
            <p:ph idx="1"/>
            <p:extLst>
              <p:ext uri="{D42A27DB-BD31-4B8C-83A1-F6EECF244321}">
                <p14:modId xmlns:p14="http://schemas.microsoft.com/office/powerpoint/2010/main" val="2914730785"/>
              </p:ext>
            </p:extLst>
          </p:nvPr>
        </p:nvGraphicFramePr>
        <p:xfrm>
          <a:off x="4564524" y="1097658"/>
          <a:ext cx="7136795" cy="5192618"/>
        </p:xfrm>
        <a:graphic>
          <a:graphicData uri="http://schemas.openxmlformats.org/drawingml/2006/table">
            <a:tbl>
              <a:tblPr>
                <a:tableStyleId>{5C22544A-7EE6-4342-B048-85BDC9FD1C3A}</a:tableStyleId>
              </a:tblPr>
              <a:tblGrid>
                <a:gridCol w="4723379">
                  <a:extLst>
                    <a:ext uri="{9D8B030D-6E8A-4147-A177-3AD203B41FA5}">
                      <a16:colId xmlns:a16="http://schemas.microsoft.com/office/drawing/2014/main" val="1028145403"/>
                    </a:ext>
                  </a:extLst>
                </a:gridCol>
                <a:gridCol w="2413416">
                  <a:extLst>
                    <a:ext uri="{9D8B030D-6E8A-4147-A177-3AD203B41FA5}">
                      <a16:colId xmlns:a16="http://schemas.microsoft.com/office/drawing/2014/main" val="1740266543"/>
                    </a:ext>
                  </a:extLst>
                </a:gridCol>
              </a:tblGrid>
              <a:tr h="257795">
                <a:tc>
                  <a:txBody>
                    <a:bodyPr/>
                    <a:lstStyle/>
                    <a:p>
                      <a:pPr marL="0" algn="l"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Área</a:t>
                      </a:r>
                    </a:p>
                  </a:txBody>
                  <a:tcPr marL="0" marR="0" marT="0" marB="0" anchor="ctr"/>
                </a:tc>
                <a:tc>
                  <a:txBody>
                    <a:bodyPr/>
                    <a:lstStyle/>
                    <a:p>
                      <a:pPr marL="0" algn="ctr" defTabSz="457200" rtl="0" eaLnBrk="1" fontAlgn="b" latinLnBrk="0" hangingPunct="1">
                        <a:spcBef>
                          <a:spcPts val="0"/>
                        </a:spcBef>
                        <a:spcAft>
                          <a:spcPts val="0"/>
                        </a:spcAft>
                      </a:pPr>
                      <a:r>
                        <a:rPr lang="es-AR" sz="2400" b="0" i="0" u="none" strike="noStrike" kern="1200" dirty="0" err="1">
                          <a:solidFill>
                            <a:srgbClr val="000000"/>
                          </a:solidFill>
                          <a:effectLst/>
                          <a:latin typeface="Calibri" panose="020F0502020204030204" pitchFamily="34" charset="0"/>
                          <a:ea typeface="+mn-ea"/>
                          <a:cs typeface="+mn-cs"/>
                        </a:rPr>
                        <a:t>Cant</a:t>
                      </a:r>
                      <a:r>
                        <a:rPr lang="es-AR" sz="2400" b="0" i="0" u="none" strike="noStrike" kern="1200" dirty="0">
                          <a:solidFill>
                            <a:srgbClr val="000000"/>
                          </a:solidFill>
                          <a:effectLst/>
                          <a:latin typeface="Calibri" panose="020F0502020204030204" pitchFamily="34" charset="0"/>
                          <a:ea typeface="+mn-ea"/>
                          <a:cs typeface="+mn-cs"/>
                        </a:rPr>
                        <a:t>.</a:t>
                      </a:r>
                    </a:p>
                  </a:txBody>
                  <a:tcPr marL="0" marR="0" marT="0" marB="0" anchor="ctr"/>
                </a:tc>
                <a:extLst>
                  <a:ext uri="{0D108BD9-81ED-4DB2-BD59-A6C34878D82A}">
                    <a16:rowId xmlns:a16="http://schemas.microsoft.com/office/drawing/2014/main" val="1904671167"/>
                  </a:ext>
                </a:extLst>
              </a:tr>
              <a:tr h="0">
                <a:tc>
                  <a:txBody>
                    <a:bodyPr/>
                    <a:lstStyle/>
                    <a:p>
                      <a:pPr marL="0" algn="l"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Agronomía</a:t>
                      </a:r>
                    </a:p>
                  </a:txBody>
                  <a:tcPr marL="0" marR="0" marT="0" marB="0" anchor="ctr"/>
                </a:tc>
                <a:tc>
                  <a:txBody>
                    <a:bodyPr/>
                    <a:lstStyle/>
                    <a:p>
                      <a:pPr marL="0" algn="ctr"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1 </a:t>
                      </a:r>
                    </a:p>
                  </a:txBody>
                  <a:tcPr marL="0" marR="0" marT="0" marB="0" anchor="ctr"/>
                </a:tc>
                <a:extLst>
                  <a:ext uri="{0D108BD9-81ED-4DB2-BD59-A6C34878D82A}">
                    <a16:rowId xmlns:a16="http://schemas.microsoft.com/office/drawing/2014/main" val="183516088"/>
                  </a:ext>
                </a:extLst>
              </a:tr>
              <a:tr h="0">
                <a:tc>
                  <a:txBody>
                    <a:bodyPr/>
                    <a:lstStyle/>
                    <a:p>
                      <a:pPr marL="0" algn="l"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Alimentos</a:t>
                      </a:r>
                    </a:p>
                  </a:txBody>
                  <a:tcPr marL="0" marR="0" marT="0" marB="0" anchor="ctr"/>
                </a:tc>
                <a:tc>
                  <a:txBody>
                    <a:bodyPr/>
                    <a:lstStyle/>
                    <a:p>
                      <a:pPr marL="0" algn="ctr"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1 </a:t>
                      </a:r>
                    </a:p>
                  </a:txBody>
                  <a:tcPr marL="0" marR="0" marT="0" marB="0" anchor="ctr"/>
                </a:tc>
                <a:extLst>
                  <a:ext uri="{0D108BD9-81ED-4DB2-BD59-A6C34878D82A}">
                    <a16:rowId xmlns:a16="http://schemas.microsoft.com/office/drawing/2014/main" val="2279852386"/>
                  </a:ext>
                </a:extLst>
              </a:tr>
              <a:tr h="0">
                <a:tc>
                  <a:txBody>
                    <a:bodyPr/>
                    <a:lstStyle/>
                    <a:p>
                      <a:pPr marL="0" algn="l"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Biomédica</a:t>
                      </a:r>
                    </a:p>
                  </a:txBody>
                  <a:tcPr marL="0" marR="0" marT="0" marB="0" anchor="ctr"/>
                </a:tc>
                <a:tc>
                  <a:txBody>
                    <a:bodyPr/>
                    <a:lstStyle/>
                    <a:p>
                      <a:pPr marL="0" algn="ctr"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2 </a:t>
                      </a:r>
                    </a:p>
                  </a:txBody>
                  <a:tcPr marL="0" marR="0" marT="0" marB="0" anchor="ctr"/>
                </a:tc>
                <a:extLst>
                  <a:ext uri="{0D108BD9-81ED-4DB2-BD59-A6C34878D82A}">
                    <a16:rowId xmlns:a16="http://schemas.microsoft.com/office/drawing/2014/main" val="2894945219"/>
                  </a:ext>
                </a:extLst>
              </a:tr>
              <a:tr h="438253">
                <a:tc>
                  <a:txBody>
                    <a:bodyPr/>
                    <a:lstStyle/>
                    <a:p>
                      <a:pPr marL="0" algn="l"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Eléctrica</a:t>
                      </a:r>
                    </a:p>
                  </a:txBody>
                  <a:tcPr marL="0" marR="0" marT="0" marB="0" anchor="ctr"/>
                </a:tc>
                <a:tc>
                  <a:txBody>
                    <a:bodyPr/>
                    <a:lstStyle/>
                    <a:p>
                      <a:pPr marL="0" algn="ctr"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3 </a:t>
                      </a:r>
                    </a:p>
                  </a:txBody>
                  <a:tcPr marL="0" marR="0" marT="0" marB="0" anchor="ctr"/>
                </a:tc>
                <a:extLst>
                  <a:ext uri="{0D108BD9-81ED-4DB2-BD59-A6C34878D82A}">
                    <a16:rowId xmlns:a16="http://schemas.microsoft.com/office/drawing/2014/main" val="3501619284"/>
                  </a:ext>
                </a:extLst>
              </a:tr>
              <a:tr h="408037">
                <a:tc>
                  <a:txBody>
                    <a:bodyPr/>
                    <a:lstStyle/>
                    <a:p>
                      <a:pPr marL="0" algn="l"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Electrónica</a:t>
                      </a:r>
                    </a:p>
                  </a:txBody>
                  <a:tcPr marL="0" marR="0" marT="0" marB="0" anchor="ctr"/>
                </a:tc>
                <a:tc>
                  <a:txBody>
                    <a:bodyPr/>
                    <a:lstStyle/>
                    <a:p>
                      <a:pPr marL="0" algn="ctr"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3 </a:t>
                      </a:r>
                    </a:p>
                  </a:txBody>
                  <a:tcPr marL="0" marR="0" marT="0" marB="0" anchor="ctr"/>
                </a:tc>
                <a:extLst>
                  <a:ext uri="{0D108BD9-81ED-4DB2-BD59-A6C34878D82A}">
                    <a16:rowId xmlns:a16="http://schemas.microsoft.com/office/drawing/2014/main" val="18347490"/>
                  </a:ext>
                </a:extLst>
              </a:tr>
              <a:tr h="408037">
                <a:tc>
                  <a:txBody>
                    <a:bodyPr/>
                    <a:lstStyle/>
                    <a:p>
                      <a:pPr marL="0" algn="l"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Física</a:t>
                      </a:r>
                    </a:p>
                  </a:txBody>
                  <a:tcPr marL="0" marR="0" marT="0" marB="0" anchor="ctr"/>
                </a:tc>
                <a:tc>
                  <a:txBody>
                    <a:bodyPr/>
                    <a:lstStyle/>
                    <a:p>
                      <a:pPr marL="0" algn="ctr"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9 </a:t>
                      </a:r>
                    </a:p>
                  </a:txBody>
                  <a:tcPr marL="0" marR="0" marT="0" marB="0" anchor="ctr"/>
                </a:tc>
                <a:extLst>
                  <a:ext uri="{0D108BD9-81ED-4DB2-BD59-A6C34878D82A}">
                    <a16:rowId xmlns:a16="http://schemas.microsoft.com/office/drawing/2014/main" val="693444608"/>
                  </a:ext>
                </a:extLst>
              </a:tr>
              <a:tr h="408037">
                <a:tc>
                  <a:txBody>
                    <a:bodyPr/>
                    <a:lstStyle/>
                    <a:p>
                      <a:pPr marL="0" algn="l"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Fluidos/Hidráulica</a:t>
                      </a:r>
                    </a:p>
                  </a:txBody>
                  <a:tcPr marL="0" marR="0" marT="0" marB="0" anchor="ctr"/>
                </a:tc>
                <a:tc>
                  <a:txBody>
                    <a:bodyPr/>
                    <a:lstStyle/>
                    <a:p>
                      <a:pPr marL="0" algn="ctr"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7 </a:t>
                      </a:r>
                    </a:p>
                  </a:txBody>
                  <a:tcPr marL="0" marR="0" marT="0" marB="0" anchor="ctr"/>
                </a:tc>
                <a:extLst>
                  <a:ext uri="{0D108BD9-81ED-4DB2-BD59-A6C34878D82A}">
                    <a16:rowId xmlns:a16="http://schemas.microsoft.com/office/drawing/2014/main" val="4112046818"/>
                  </a:ext>
                </a:extLst>
              </a:tr>
              <a:tr h="438253">
                <a:tc>
                  <a:txBody>
                    <a:bodyPr/>
                    <a:lstStyle/>
                    <a:p>
                      <a:pPr marL="0" algn="l" defTabSz="457200" rtl="0" eaLnBrk="1" fontAlgn="b" latinLnBrk="0" hangingPunct="1">
                        <a:spcBef>
                          <a:spcPts val="0"/>
                        </a:spcBef>
                        <a:spcAft>
                          <a:spcPts val="0"/>
                        </a:spcAft>
                      </a:pPr>
                      <a:r>
                        <a:rPr lang="es-AR" sz="2400" b="0" i="0" u="none" strike="noStrike" kern="1200" dirty="0" err="1">
                          <a:solidFill>
                            <a:srgbClr val="000000"/>
                          </a:solidFill>
                          <a:effectLst/>
                          <a:latin typeface="Calibri" panose="020F0502020204030204" pitchFamily="34" charset="0"/>
                          <a:ea typeface="+mn-ea"/>
                          <a:cs typeface="+mn-cs"/>
                        </a:rPr>
                        <a:t>IoT</a:t>
                      </a:r>
                      <a:endParaRPr lang="es-AR" sz="2400" b="0"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3 </a:t>
                      </a:r>
                    </a:p>
                  </a:txBody>
                  <a:tcPr marL="0" marR="0" marT="0" marB="0" anchor="ctr"/>
                </a:tc>
                <a:extLst>
                  <a:ext uri="{0D108BD9-81ED-4DB2-BD59-A6C34878D82A}">
                    <a16:rowId xmlns:a16="http://schemas.microsoft.com/office/drawing/2014/main" val="3785169759"/>
                  </a:ext>
                </a:extLst>
              </a:tr>
              <a:tr h="0">
                <a:tc>
                  <a:txBody>
                    <a:bodyPr/>
                    <a:lstStyle/>
                    <a:p>
                      <a:pPr marL="0" algn="l"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Materiales</a:t>
                      </a:r>
                    </a:p>
                  </a:txBody>
                  <a:tcPr marL="0" marR="0" marT="0" marB="0" anchor="ctr"/>
                </a:tc>
                <a:tc>
                  <a:txBody>
                    <a:bodyPr/>
                    <a:lstStyle/>
                    <a:p>
                      <a:pPr marL="0" algn="ctr"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2 </a:t>
                      </a:r>
                    </a:p>
                  </a:txBody>
                  <a:tcPr marL="0" marR="0" marT="0" marB="0" anchor="ctr"/>
                </a:tc>
                <a:extLst>
                  <a:ext uri="{0D108BD9-81ED-4DB2-BD59-A6C34878D82A}">
                    <a16:rowId xmlns:a16="http://schemas.microsoft.com/office/drawing/2014/main" val="3648753462"/>
                  </a:ext>
                </a:extLst>
              </a:tr>
              <a:tr h="438253">
                <a:tc>
                  <a:txBody>
                    <a:bodyPr/>
                    <a:lstStyle/>
                    <a:p>
                      <a:pPr marL="0" algn="l"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Química</a:t>
                      </a:r>
                    </a:p>
                  </a:txBody>
                  <a:tcPr marL="0" marR="0" marT="0" marB="0" anchor="ctr"/>
                </a:tc>
                <a:tc>
                  <a:txBody>
                    <a:bodyPr/>
                    <a:lstStyle/>
                    <a:p>
                      <a:pPr marL="0" algn="ctr"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2 </a:t>
                      </a:r>
                    </a:p>
                  </a:txBody>
                  <a:tcPr marL="0" marR="0" marT="0" marB="0" anchor="ctr"/>
                </a:tc>
                <a:extLst>
                  <a:ext uri="{0D108BD9-81ED-4DB2-BD59-A6C34878D82A}">
                    <a16:rowId xmlns:a16="http://schemas.microsoft.com/office/drawing/2014/main" val="2602874479"/>
                  </a:ext>
                </a:extLst>
              </a:tr>
              <a:tr h="412474">
                <a:tc>
                  <a:txBody>
                    <a:bodyPr/>
                    <a:lstStyle/>
                    <a:p>
                      <a:pPr marL="0" algn="l"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Sistemas de Control</a:t>
                      </a:r>
                    </a:p>
                  </a:txBody>
                  <a:tcPr marL="0" marR="0" marT="0" marB="0" anchor="ctr"/>
                </a:tc>
                <a:tc>
                  <a:txBody>
                    <a:bodyPr/>
                    <a:lstStyle/>
                    <a:p>
                      <a:pPr marL="0" algn="ctr"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6 </a:t>
                      </a:r>
                    </a:p>
                  </a:txBody>
                  <a:tcPr marL="0" marR="0" marT="0" marB="0" anchor="ctr"/>
                </a:tc>
                <a:extLst>
                  <a:ext uri="{0D108BD9-81ED-4DB2-BD59-A6C34878D82A}">
                    <a16:rowId xmlns:a16="http://schemas.microsoft.com/office/drawing/2014/main" val="44161469"/>
                  </a:ext>
                </a:extLst>
              </a:tr>
              <a:tr h="412474">
                <a:tc>
                  <a:txBody>
                    <a:bodyPr/>
                    <a:lstStyle/>
                    <a:p>
                      <a:pPr marL="0" algn="l"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Telecomunicaciones</a:t>
                      </a:r>
                    </a:p>
                  </a:txBody>
                  <a:tcPr marL="0" marR="0" marT="0" marB="0" anchor="ctr"/>
                </a:tc>
                <a:tc>
                  <a:txBody>
                    <a:bodyPr/>
                    <a:lstStyle/>
                    <a:p>
                      <a:pPr marL="0" algn="ctr" defTabSz="457200" rtl="0" eaLnBrk="1" fontAlgn="b" latinLnBrk="0" hangingPunct="1">
                        <a:spcBef>
                          <a:spcPts val="0"/>
                        </a:spcBef>
                        <a:spcAft>
                          <a:spcPts val="0"/>
                        </a:spcAft>
                      </a:pPr>
                      <a:r>
                        <a:rPr lang="es-AR" sz="2400" b="0" i="0" u="none" strike="noStrike" kern="1200" dirty="0">
                          <a:solidFill>
                            <a:srgbClr val="000000"/>
                          </a:solidFill>
                          <a:effectLst/>
                          <a:latin typeface="Calibri" panose="020F0502020204030204" pitchFamily="34" charset="0"/>
                          <a:ea typeface="+mn-ea"/>
                          <a:cs typeface="+mn-cs"/>
                        </a:rPr>
                        <a:t>1 </a:t>
                      </a:r>
                    </a:p>
                  </a:txBody>
                  <a:tcPr marL="0" marR="0" marT="0" marB="0" anchor="ctr"/>
                </a:tc>
                <a:extLst>
                  <a:ext uri="{0D108BD9-81ED-4DB2-BD59-A6C34878D82A}">
                    <a16:rowId xmlns:a16="http://schemas.microsoft.com/office/drawing/2014/main" val="1140237102"/>
                  </a:ext>
                </a:extLst>
              </a:tr>
            </a:tbl>
          </a:graphicData>
        </a:graphic>
      </p:graphicFrame>
    </p:spTree>
    <p:extLst>
      <p:ext uri="{BB962C8B-B14F-4D97-AF65-F5344CB8AC3E}">
        <p14:creationId xmlns:p14="http://schemas.microsoft.com/office/powerpoint/2010/main" val="29134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1A5A1E-EB92-6EE4-4107-1DD91508459E}"/>
              </a:ext>
            </a:extLst>
          </p:cNvPr>
          <p:cNvSpPr>
            <a:spLocks noGrp="1"/>
          </p:cNvSpPr>
          <p:nvPr>
            <p:ph type="title"/>
          </p:nvPr>
        </p:nvSpPr>
        <p:spPr>
          <a:xfrm>
            <a:off x="1783831" y="624110"/>
            <a:ext cx="9720782" cy="1280890"/>
          </a:xfrm>
        </p:spPr>
        <p:txBody>
          <a:bodyPr>
            <a:normAutofit fontScale="90000"/>
          </a:bodyPr>
          <a:lstStyle/>
          <a:p>
            <a:r>
              <a:rPr lang="es-MX" sz="4000" b="1" dirty="0">
                <a:latin typeface="Aptos" panose="020B0004020202020204" pitchFamily="34" charset="0"/>
              </a:rPr>
              <a:t>Cuadro resumen de laboratorios </a:t>
            </a:r>
            <a:r>
              <a:rPr lang="es-MX" sz="4000" b="1" dirty="0" err="1">
                <a:latin typeface="Aptos" panose="020B0004020202020204" pitchFamily="34" charset="0"/>
              </a:rPr>
              <a:t>remotizados</a:t>
            </a:r>
            <a:r>
              <a:rPr lang="es-MX" sz="4000" b="1" dirty="0">
                <a:latin typeface="Aptos" panose="020B0004020202020204" pitchFamily="34" charset="0"/>
              </a:rPr>
              <a:t> o a remotizar</a:t>
            </a:r>
            <a:endParaRPr lang="es-AR" sz="4000" b="1" dirty="0">
              <a:latin typeface="Aptos" panose="020B0004020202020204" pitchFamily="34" charset="0"/>
            </a:endParaRPr>
          </a:p>
        </p:txBody>
      </p:sp>
      <p:sp>
        <p:nvSpPr>
          <p:cNvPr id="3" name="Marcador de contenido 2">
            <a:extLst>
              <a:ext uri="{FF2B5EF4-FFF2-40B4-BE49-F238E27FC236}">
                <a16:creationId xmlns:a16="http://schemas.microsoft.com/office/drawing/2014/main" id="{19A6871D-5BBE-FFBA-67CB-BC16D0AA3A74}"/>
              </a:ext>
            </a:extLst>
          </p:cNvPr>
          <p:cNvSpPr>
            <a:spLocks noGrp="1"/>
          </p:cNvSpPr>
          <p:nvPr>
            <p:ph idx="1"/>
          </p:nvPr>
        </p:nvSpPr>
        <p:spPr>
          <a:xfrm>
            <a:off x="734518" y="2133599"/>
            <a:ext cx="11137692" cy="4372131"/>
          </a:xfrm>
        </p:spPr>
        <p:txBody>
          <a:bodyPr>
            <a:normAutofit lnSpcReduction="10000"/>
          </a:bodyPr>
          <a:lstStyle/>
          <a:p>
            <a:r>
              <a:rPr lang="es-MX" sz="3600" dirty="0"/>
              <a:t>Universidades: 32</a:t>
            </a:r>
          </a:p>
          <a:p>
            <a:r>
              <a:rPr lang="es-MX" sz="3600" dirty="0"/>
              <a:t>Nodos (Unidades académicas</a:t>
            </a:r>
            <a:r>
              <a:rPr lang="es-MX" sz="3600"/>
              <a:t>): 44</a:t>
            </a:r>
            <a:endParaRPr lang="es-MX" sz="3600" dirty="0"/>
          </a:p>
          <a:p>
            <a:r>
              <a:rPr lang="es-MX" sz="3600" dirty="0"/>
              <a:t>Distribución territorial: 19 provincias</a:t>
            </a:r>
          </a:p>
          <a:p>
            <a:r>
              <a:rPr lang="es-MX" sz="3600" dirty="0"/>
              <a:t>Cantidad de prácticas: 91</a:t>
            </a:r>
          </a:p>
          <a:p>
            <a:endParaRPr lang="es-MX" sz="3600" dirty="0"/>
          </a:p>
          <a:p>
            <a:r>
              <a:rPr lang="es-MX" sz="3600" dirty="0">
                <a:hlinkClick r:id="rId2"/>
              </a:rPr>
              <a:t>https://www.youtube.com/watch?v=t_lP9n37d58</a:t>
            </a:r>
            <a:endParaRPr lang="es-MX" sz="3600" dirty="0"/>
          </a:p>
          <a:p>
            <a:endParaRPr lang="es-AR" dirty="0"/>
          </a:p>
        </p:txBody>
      </p:sp>
    </p:spTree>
    <p:extLst>
      <p:ext uri="{BB962C8B-B14F-4D97-AF65-F5344CB8AC3E}">
        <p14:creationId xmlns:p14="http://schemas.microsoft.com/office/powerpoint/2010/main" val="2912915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05004-71A0-5143-B3BE-DE2ECDACD2BC}"/>
              </a:ext>
            </a:extLst>
          </p:cNvPr>
          <p:cNvSpPr>
            <a:spLocks noGrp="1"/>
          </p:cNvSpPr>
          <p:nvPr>
            <p:ph type="title"/>
          </p:nvPr>
        </p:nvSpPr>
        <p:spPr/>
        <p:txBody>
          <a:bodyPr/>
          <a:lstStyle/>
          <a:p>
            <a:r>
              <a:rPr lang="es-ES" b="1" dirty="0">
                <a:latin typeface="Aptos" panose="020B0004020202020204" pitchFamily="34" charset="0"/>
              </a:rPr>
              <a:t>Alianza con sector privado</a:t>
            </a:r>
            <a:endParaRPr lang="es-AR" b="1" dirty="0">
              <a:latin typeface="Aptos" panose="020B0004020202020204" pitchFamily="34" charset="0"/>
            </a:endParaRPr>
          </a:p>
        </p:txBody>
      </p:sp>
    </p:spTree>
    <p:extLst>
      <p:ext uri="{BB962C8B-B14F-4D97-AF65-F5344CB8AC3E}">
        <p14:creationId xmlns:p14="http://schemas.microsoft.com/office/powerpoint/2010/main" val="4135118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C2462-C492-1350-C552-C25C07484D19}"/>
              </a:ext>
            </a:extLst>
          </p:cNvPr>
          <p:cNvSpPr>
            <a:spLocks noGrp="1"/>
          </p:cNvSpPr>
          <p:nvPr>
            <p:ph type="title"/>
          </p:nvPr>
        </p:nvSpPr>
        <p:spPr/>
        <p:txBody>
          <a:bodyPr/>
          <a:lstStyle/>
          <a:p>
            <a:r>
              <a:rPr lang="es-ES" dirty="0">
                <a:latin typeface="Aptos" panose="020B0004020202020204" pitchFamily="34" charset="0"/>
              </a:rPr>
              <a:t>Alianza Estratégica (Noviembre 2023)</a:t>
            </a:r>
            <a:endParaRPr lang="es-AR" dirty="0">
              <a:latin typeface="Aptos" panose="020B0004020202020204" pitchFamily="34" charset="0"/>
            </a:endParaRPr>
          </a:p>
        </p:txBody>
      </p:sp>
      <p:pic>
        <p:nvPicPr>
          <p:cNvPr id="1026" name="Picture 2">
            <a:extLst>
              <a:ext uri="{FF2B5EF4-FFF2-40B4-BE49-F238E27FC236}">
                <a16:creationId xmlns:a16="http://schemas.microsoft.com/office/drawing/2014/main" id="{4D500629-6826-D657-E499-438E36429CD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307556" y="3165475"/>
            <a:ext cx="28765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C03FBE5-9902-C626-33D9-E6532AF7ABF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643019" y="3157538"/>
            <a:ext cx="3409950"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curvada hacia abajo 4">
            <a:extLst>
              <a:ext uri="{FF2B5EF4-FFF2-40B4-BE49-F238E27FC236}">
                <a16:creationId xmlns:a16="http://schemas.microsoft.com/office/drawing/2014/main" id="{B044EADE-26CA-68B2-213E-770B9F204603}"/>
              </a:ext>
            </a:extLst>
          </p:cNvPr>
          <p:cNvSpPr/>
          <p:nvPr/>
        </p:nvSpPr>
        <p:spPr>
          <a:xfrm>
            <a:off x="4645742" y="2138516"/>
            <a:ext cx="4660490" cy="1019022"/>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6" name="Flecha: curvada hacia abajo 5">
            <a:extLst>
              <a:ext uri="{FF2B5EF4-FFF2-40B4-BE49-F238E27FC236}">
                <a16:creationId xmlns:a16="http://schemas.microsoft.com/office/drawing/2014/main" id="{DD685D25-2F6D-1D09-C843-572CCE74AB64}"/>
              </a:ext>
            </a:extLst>
          </p:cNvPr>
          <p:cNvSpPr/>
          <p:nvPr/>
        </p:nvSpPr>
        <p:spPr>
          <a:xfrm rot="10800000">
            <a:off x="4513006" y="4887912"/>
            <a:ext cx="4660490" cy="1019022"/>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extLst>
      <p:ext uri="{BB962C8B-B14F-4D97-AF65-F5344CB8AC3E}">
        <p14:creationId xmlns:p14="http://schemas.microsoft.com/office/powerpoint/2010/main" val="3085460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1A5A1E-EB92-6EE4-4107-1DD91508459E}"/>
              </a:ext>
            </a:extLst>
          </p:cNvPr>
          <p:cNvSpPr>
            <a:spLocks noGrp="1"/>
          </p:cNvSpPr>
          <p:nvPr>
            <p:ph type="title"/>
          </p:nvPr>
        </p:nvSpPr>
        <p:spPr>
          <a:xfrm>
            <a:off x="1165123" y="259940"/>
            <a:ext cx="10331552" cy="825910"/>
          </a:xfrm>
        </p:spPr>
        <p:txBody>
          <a:bodyPr>
            <a:normAutofit/>
          </a:bodyPr>
          <a:lstStyle/>
          <a:p>
            <a:r>
              <a:rPr lang="es-MX" sz="4000" b="1" dirty="0">
                <a:latin typeface="Aptos" panose="020B0004020202020204" pitchFamily="34" charset="0"/>
              </a:rPr>
              <a:t>Posible acuerdo de cooperación FYPF-CONFEDI</a:t>
            </a:r>
            <a:endParaRPr lang="es-AR" sz="4000" b="1" dirty="0">
              <a:latin typeface="Aptos" panose="020B0004020202020204" pitchFamily="34" charset="0"/>
            </a:endParaRPr>
          </a:p>
        </p:txBody>
      </p:sp>
      <p:sp>
        <p:nvSpPr>
          <p:cNvPr id="3" name="Marcador de contenido 2">
            <a:extLst>
              <a:ext uri="{FF2B5EF4-FFF2-40B4-BE49-F238E27FC236}">
                <a16:creationId xmlns:a16="http://schemas.microsoft.com/office/drawing/2014/main" id="{19A6871D-5BBE-FFBA-67CB-BC16D0AA3A74}"/>
              </a:ext>
            </a:extLst>
          </p:cNvPr>
          <p:cNvSpPr>
            <a:spLocks noGrp="1"/>
          </p:cNvSpPr>
          <p:nvPr>
            <p:ph idx="1"/>
          </p:nvPr>
        </p:nvSpPr>
        <p:spPr>
          <a:xfrm>
            <a:off x="1442973" y="1400019"/>
            <a:ext cx="4456382" cy="4853297"/>
          </a:xfrm>
        </p:spPr>
        <p:txBody>
          <a:bodyPr>
            <a:normAutofit/>
          </a:bodyPr>
          <a:lstStyle/>
          <a:p>
            <a:r>
              <a:rPr lang="es-ES" sz="2000" dirty="0">
                <a:latin typeface="Aptos" panose="020B0004020202020204" pitchFamily="34" charset="0"/>
              </a:rPr>
              <a:t>Fortalecer la Red de Laboratorios Remotos (RLAB) con experiencias prácticas relacionadas al </a:t>
            </a:r>
            <a:r>
              <a:rPr lang="es-ES" sz="2000" dirty="0" err="1">
                <a:latin typeface="Aptos" panose="020B0004020202020204" pitchFamily="34" charset="0"/>
              </a:rPr>
              <a:t>Upstream</a:t>
            </a:r>
            <a:r>
              <a:rPr lang="es-ES" sz="2000" dirty="0">
                <a:latin typeface="Aptos" panose="020B0004020202020204" pitchFamily="34" charset="0"/>
              </a:rPr>
              <a:t> del Petróleo y Gas. </a:t>
            </a:r>
          </a:p>
          <a:p>
            <a:r>
              <a:rPr lang="es-ES" sz="2000" dirty="0">
                <a:latin typeface="Aptos" panose="020B0004020202020204" pitchFamily="34" charset="0"/>
              </a:rPr>
              <a:t>Apoyar el desarrollo de la plataforma colaborativa de gestión centralizada. </a:t>
            </a:r>
          </a:p>
          <a:p>
            <a:r>
              <a:rPr lang="es-ES" sz="2000" dirty="0">
                <a:latin typeface="Aptos" panose="020B0004020202020204" pitchFamily="34" charset="0"/>
              </a:rPr>
              <a:t>Posible Implementación: Octubre de 2024 a Octubre de 2025</a:t>
            </a:r>
          </a:p>
          <a:p>
            <a:endParaRPr lang="es-AR" dirty="0"/>
          </a:p>
        </p:txBody>
      </p:sp>
      <p:pic>
        <p:nvPicPr>
          <p:cNvPr id="2050" name="Picture 2">
            <a:extLst>
              <a:ext uri="{FF2B5EF4-FFF2-40B4-BE49-F238E27FC236}">
                <a16:creationId xmlns:a16="http://schemas.microsoft.com/office/drawing/2014/main" id="{A19792B2-B14A-7859-4529-2A1E6035C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85850"/>
            <a:ext cx="5400675"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726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05004-71A0-5143-B3BE-DE2ECDACD2BC}"/>
              </a:ext>
            </a:extLst>
          </p:cNvPr>
          <p:cNvSpPr>
            <a:spLocks noGrp="1"/>
          </p:cNvSpPr>
          <p:nvPr>
            <p:ph type="title"/>
          </p:nvPr>
        </p:nvSpPr>
        <p:spPr/>
        <p:txBody>
          <a:bodyPr/>
          <a:lstStyle/>
          <a:p>
            <a:r>
              <a:rPr lang="es-ES" b="1" dirty="0">
                <a:latin typeface="Aptos" panose="020B0004020202020204" pitchFamily="34" charset="0"/>
              </a:rPr>
              <a:t>Pendientes y Desafíos</a:t>
            </a:r>
            <a:endParaRPr lang="es-AR" b="1" dirty="0">
              <a:latin typeface="Aptos" panose="020B0004020202020204" pitchFamily="34" charset="0"/>
            </a:endParaRPr>
          </a:p>
        </p:txBody>
      </p:sp>
    </p:spTree>
    <p:extLst>
      <p:ext uri="{BB962C8B-B14F-4D97-AF65-F5344CB8AC3E}">
        <p14:creationId xmlns:p14="http://schemas.microsoft.com/office/powerpoint/2010/main" val="688335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DA468EC-CEFD-297F-4E99-351A1DEF806C}"/>
              </a:ext>
            </a:extLst>
          </p:cNvPr>
          <p:cNvSpPr>
            <a:spLocks noGrp="1"/>
          </p:cNvSpPr>
          <p:nvPr>
            <p:ph type="title"/>
          </p:nvPr>
        </p:nvSpPr>
        <p:spPr>
          <a:xfrm>
            <a:off x="1259893" y="3101093"/>
            <a:ext cx="2454052" cy="3029344"/>
          </a:xfrm>
        </p:spPr>
        <p:txBody>
          <a:bodyPr>
            <a:normAutofit/>
          </a:bodyPr>
          <a:lstStyle/>
          <a:p>
            <a:r>
              <a:rPr lang="es-MX" sz="3200" dirty="0">
                <a:solidFill>
                  <a:schemeClr val="bg1"/>
                </a:solidFill>
                <a:latin typeface="Aptos" panose="020B0004020202020204" pitchFamily="34" charset="0"/>
              </a:rPr>
              <a:t>Pendientes</a:t>
            </a:r>
            <a:br>
              <a:rPr lang="es-MX" sz="3200" dirty="0">
                <a:solidFill>
                  <a:schemeClr val="bg1"/>
                </a:solidFill>
                <a:latin typeface="Aptos" panose="020B0004020202020204" pitchFamily="34" charset="0"/>
              </a:rPr>
            </a:br>
            <a:r>
              <a:rPr lang="es-MX" sz="3200" dirty="0">
                <a:solidFill>
                  <a:schemeClr val="bg1"/>
                </a:solidFill>
                <a:latin typeface="Aptos" panose="020B0004020202020204" pitchFamily="34" charset="0"/>
              </a:rPr>
              <a:t>técnicos</a:t>
            </a:r>
            <a:endParaRPr lang="es-AR" sz="3200" dirty="0">
              <a:solidFill>
                <a:schemeClr val="bg1"/>
              </a:solidFill>
              <a:latin typeface="Aptos" panose="020B0004020202020204" pitchFamily="34" charset="0"/>
            </a:endParaRPr>
          </a:p>
        </p:txBody>
      </p:sp>
      <p:sp>
        <p:nvSpPr>
          <p:cNvPr id="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s-AR"/>
          </a:p>
        </p:txBody>
      </p:sp>
      <p:sp useBgFill="1">
        <p:nvSpPr>
          <p:cNvPr id="14"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9E6FB50C-A996-0005-77B1-A93EF522C4E0}"/>
              </a:ext>
            </a:extLst>
          </p:cNvPr>
          <p:cNvSpPr>
            <a:spLocks noGrp="1"/>
          </p:cNvSpPr>
          <p:nvPr>
            <p:ph idx="1"/>
          </p:nvPr>
        </p:nvSpPr>
        <p:spPr>
          <a:xfrm>
            <a:off x="4220937" y="1663907"/>
            <a:ext cx="7971062" cy="4047345"/>
          </a:xfrm>
        </p:spPr>
        <p:txBody>
          <a:bodyPr>
            <a:normAutofit fontScale="92500" lnSpcReduction="20000"/>
          </a:bodyPr>
          <a:lstStyle/>
          <a:p>
            <a:r>
              <a:rPr lang="es-MX" sz="3000" dirty="0">
                <a:latin typeface="Aptos" panose="020B0004020202020204" pitchFamily="34" charset="0"/>
              </a:rPr>
              <a:t>Desarrollo e Implementación de la Plataforma nacional de primer nivel e implementación en cada nodo de la plataforma de segundo nivel. </a:t>
            </a:r>
          </a:p>
          <a:p>
            <a:r>
              <a:rPr lang="es-MX" sz="3000" dirty="0">
                <a:latin typeface="Aptos" panose="020B0004020202020204" pitchFamily="34" charset="0"/>
              </a:rPr>
              <a:t>Conformar la Sub-Red de expertos en remotización. Desarrollo de capacidades en </a:t>
            </a:r>
            <a:r>
              <a:rPr lang="es-MX" sz="3000" dirty="0" err="1">
                <a:latin typeface="Aptos" panose="020B0004020202020204" pitchFamily="34" charset="0"/>
              </a:rPr>
              <a:t>IoT</a:t>
            </a:r>
            <a:r>
              <a:rPr lang="es-MX" sz="3000" dirty="0">
                <a:latin typeface="Aptos" panose="020B0004020202020204" pitchFamily="34" charset="0"/>
              </a:rPr>
              <a:t>.</a:t>
            </a:r>
          </a:p>
          <a:p>
            <a:r>
              <a:rPr lang="es-MX" sz="3000" dirty="0">
                <a:latin typeface="Aptos" panose="020B0004020202020204" pitchFamily="34" charset="0"/>
              </a:rPr>
              <a:t>Validar cumplimiento de Norma </a:t>
            </a:r>
            <a:r>
              <a:rPr lang="en-US" sz="3000" dirty="0">
                <a:latin typeface="Aptos" panose="020B0004020202020204" pitchFamily="34" charset="0"/>
              </a:rPr>
              <a:t>IEEE 1876-2019 (IEEE Standard for Networked Smart Learning Objects for Online Laboratories - </a:t>
            </a:r>
            <a:r>
              <a:rPr lang="es-ES" sz="3000" dirty="0">
                <a:latin typeface="Aptos" panose="020B0004020202020204" pitchFamily="34" charset="0"/>
              </a:rPr>
              <a:t>Estándar para objetos de aprendizaje inteligentes en red para laboratorios en línea</a:t>
            </a:r>
            <a:r>
              <a:rPr lang="en-US" sz="3000" dirty="0">
                <a:latin typeface="Aptos" panose="020B0004020202020204" pitchFamily="34" charset="0"/>
              </a:rPr>
              <a:t>)</a:t>
            </a:r>
            <a:endParaRPr lang="es-AR" dirty="0">
              <a:latin typeface="Aptos" panose="020B0004020202020204" pitchFamily="34" charset="0"/>
            </a:endParaRPr>
          </a:p>
        </p:txBody>
      </p:sp>
    </p:spTree>
    <p:extLst>
      <p:ext uri="{BB962C8B-B14F-4D97-AF65-F5344CB8AC3E}">
        <p14:creationId xmlns:p14="http://schemas.microsoft.com/office/powerpoint/2010/main" val="3799965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769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DA468EC-CEFD-297F-4E99-351A1DEF806C}"/>
              </a:ext>
            </a:extLst>
          </p:cNvPr>
          <p:cNvSpPr>
            <a:spLocks noGrp="1"/>
          </p:cNvSpPr>
          <p:nvPr>
            <p:ph type="title"/>
          </p:nvPr>
        </p:nvSpPr>
        <p:spPr>
          <a:xfrm>
            <a:off x="984738" y="3101093"/>
            <a:ext cx="2729207" cy="3029344"/>
          </a:xfrm>
        </p:spPr>
        <p:txBody>
          <a:bodyPr>
            <a:normAutofit/>
          </a:bodyPr>
          <a:lstStyle/>
          <a:p>
            <a:r>
              <a:rPr lang="es-MX" sz="3200" dirty="0">
                <a:solidFill>
                  <a:schemeClr val="bg1"/>
                </a:solidFill>
                <a:latin typeface="Aptos" panose="020B0004020202020204" pitchFamily="34" charset="0"/>
              </a:rPr>
              <a:t>Pendiente</a:t>
            </a:r>
            <a:br>
              <a:rPr lang="es-MX" sz="3200" dirty="0">
                <a:solidFill>
                  <a:schemeClr val="bg1"/>
                </a:solidFill>
                <a:latin typeface="Aptos" panose="020B0004020202020204" pitchFamily="34" charset="0"/>
              </a:rPr>
            </a:br>
            <a:r>
              <a:rPr lang="es-MX" sz="3200" dirty="0">
                <a:solidFill>
                  <a:schemeClr val="bg1"/>
                </a:solidFill>
                <a:latin typeface="Aptos" panose="020B0004020202020204" pitchFamily="34" charset="0"/>
              </a:rPr>
              <a:t>académico</a:t>
            </a:r>
            <a:endParaRPr lang="es-AR" sz="3200" dirty="0">
              <a:solidFill>
                <a:schemeClr val="bg1"/>
              </a:solidFill>
              <a:latin typeface="Aptos" panose="020B0004020202020204" pitchFamily="34" charset="0"/>
            </a:endParaRPr>
          </a:p>
        </p:txBody>
      </p:sp>
      <p:sp>
        <p:nvSpPr>
          <p:cNvPr id="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s-AR"/>
          </a:p>
        </p:txBody>
      </p:sp>
      <p:sp useBgFill="1">
        <p:nvSpPr>
          <p:cNvPr id="14"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9E6FB50C-A996-0005-77B1-A93EF522C4E0}"/>
              </a:ext>
            </a:extLst>
          </p:cNvPr>
          <p:cNvSpPr>
            <a:spLocks noGrp="1"/>
          </p:cNvSpPr>
          <p:nvPr>
            <p:ph idx="1"/>
          </p:nvPr>
        </p:nvSpPr>
        <p:spPr>
          <a:xfrm>
            <a:off x="4220937" y="140677"/>
            <a:ext cx="7821007" cy="6583680"/>
          </a:xfrm>
        </p:spPr>
        <p:txBody>
          <a:bodyPr/>
          <a:lstStyle/>
          <a:p>
            <a:endParaRPr lang="es-MX" sz="2800" dirty="0"/>
          </a:p>
          <a:p>
            <a:endParaRPr lang="es-MX" dirty="0"/>
          </a:p>
          <a:p>
            <a:endParaRPr lang="es-AR" dirty="0"/>
          </a:p>
        </p:txBody>
      </p:sp>
      <p:sp>
        <p:nvSpPr>
          <p:cNvPr id="3" name="CuadroTexto 2">
            <a:extLst>
              <a:ext uri="{FF2B5EF4-FFF2-40B4-BE49-F238E27FC236}">
                <a16:creationId xmlns:a16="http://schemas.microsoft.com/office/drawing/2014/main" id="{06B5508A-E5B3-429D-8F8A-68830ED1D09D}"/>
              </a:ext>
            </a:extLst>
          </p:cNvPr>
          <p:cNvSpPr txBox="1"/>
          <p:nvPr/>
        </p:nvSpPr>
        <p:spPr>
          <a:xfrm>
            <a:off x="4220937" y="267286"/>
            <a:ext cx="7526215" cy="6093976"/>
          </a:xfrm>
          <a:prstGeom prst="rect">
            <a:avLst/>
          </a:prstGeom>
          <a:noFill/>
        </p:spPr>
        <p:txBody>
          <a:bodyPr wrap="square" rtlCol="0">
            <a:spAutoFit/>
          </a:bodyPr>
          <a:lstStyle/>
          <a:p>
            <a:r>
              <a:rPr lang="es-MX" dirty="0"/>
              <a:t>Estándar nacional: </a:t>
            </a:r>
            <a:r>
              <a:rPr lang="es-AR" sz="1800" b="1" u="sng" dirty="0">
                <a:effectLst/>
                <a:latin typeface="Calibri" panose="020F0502020204030204" pitchFamily="34" charset="0"/>
                <a:ea typeface="Calibri" panose="020F0502020204030204" pitchFamily="34" charset="0"/>
                <a:cs typeface="Calibri" panose="020F0502020204030204" pitchFamily="34" charset="0"/>
              </a:rPr>
              <a:t>El plan de estudios debe incluir instancias supervisadas de formación práctica para todos los alumnos. Las actividades de formación práctica pueden distribuirse libremente a lo largo de la carrera. La formación práctica puede realizarse en diferentes espacios físicos (aula, laboratorio, campo u otros), propios o no, y con diferentes medios (instrumental físico, virtual, remoto o simulación), propios o no.</a:t>
            </a:r>
          </a:p>
          <a:p>
            <a:endParaRPr lang="es-AR" b="1" u="sng" dirty="0">
              <a:latin typeface="Calibri" panose="020F0502020204030204" pitchFamily="34" charset="0"/>
              <a:ea typeface="Calibri" panose="020F0502020204030204" pitchFamily="34" charset="0"/>
              <a:cs typeface="Calibri" panose="020F0502020204030204" pitchFamily="34" charset="0"/>
            </a:endParaRPr>
          </a:p>
          <a:p>
            <a:endParaRPr lang="es-AR" b="1" u="sng" dirty="0">
              <a:latin typeface="Calibri" panose="020F0502020204030204" pitchFamily="34" charset="0"/>
              <a:ea typeface="Calibri" panose="020F0502020204030204" pitchFamily="34" charset="0"/>
              <a:cs typeface="Calibri" panose="020F0502020204030204" pitchFamily="34" charset="0"/>
            </a:endParaRPr>
          </a:p>
          <a:p>
            <a:endParaRPr lang="es-AR" sz="1800" b="1" u="sng" dirty="0">
              <a:effectLst/>
              <a:latin typeface="Calibri" panose="020F0502020204030204" pitchFamily="34" charset="0"/>
              <a:ea typeface="Calibri" panose="020F0502020204030204" pitchFamily="34" charset="0"/>
              <a:cs typeface="Calibri" panose="020F0502020204030204" pitchFamily="34" charset="0"/>
            </a:endParaRPr>
          </a:p>
          <a:p>
            <a:endParaRPr lang="es-AR" b="1" u="sng" dirty="0">
              <a:latin typeface="Calibri" panose="020F0502020204030204" pitchFamily="34" charset="0"/>
              <a:ea typeface="Calibri" panose="020F0502020204030204" pitchFamily="34" charset="0"/>
              <a:cs typeface="Calibri" panose="020F0502020204030204" pitchFamily="34" charset="0"/>
            </a:endParaRPr>
          </a:p>
          <a:p>
            <a:endParaRPr lang="es-AR" sz="1800" b="1" u="sng" dirty="0">
              <a:effectLst/>
              <a:latin typeface="Calibri" panose="020F0502020204030204" pitchFamily="34" charset="0"/>
              <a:ea typeface="Calibri" panose="020F0502020204030204" pitchFamily="34" charset="0"/>
              <a:cs typeface="Calibri" panose="020F0502020204030204" pitchFamily="34" charset="0"/>
            </a:endParaRPr>
          </a:p>
          <a:p>
            <a:endParaRPr lang="es-AR" b="1" u="sng" dirty="0">
              <a:latin typeface="Calibri" panose="020F0502020204030204" pitchFamily="34" charset="0"/>
              <a:ea typeface="Calibri" panose="020F0502020204030204" pitchFamily="34" charset="0"/>
              <a:cs typeface="Calibri" panose="020F0502020204030204" pitchFamily="34" charset="0"/>
            </a:endParaRPr>
          </a:p>
          <a:p>
            <a:endParaRPr lang="es-AR" sz="1800" b="1" u="sng" dirty="0">
              <a:effectLst/>
              <a:latin typeface="Calibri" panose="020F0502020204030204" pitchFamily="34" charset="0"/>
              <a:ea typeface="Calibri" panose="020F0502020204030204" pitchFamily="34" charset="0"/>
              <a:cs typeface="Calibri" panose="020F0502020204030204" pitchFamily="34" charset="0"/>
            </a:endParaRPr>
          </a:p>
          <a:p>
            <a:endParaRPr lang="es-AR" b="1" u="sng" dirty="0">
              <a:latin typeface="Calibri" panose="020F0502020204030204" pitchFamily="34" charset="0"/>
              <a:ea typeface="Calibri" panose="020F0502020204030204" pitchFamily="34" charset="0"/>
              <a:cs typeface="Calibri" panose="020F0502020204030204" pitchFamily="34" charset="0"/>
            </a:endParaRPr>
          </a:p>
          <a:p>
            <a:endParaRPr lang="es-AR" sz="1800" b="1" u="sng" dirty="0">
              <a:effectLst/>
              <a:latin typeface="Calibri" panose="020F0502020204030204" pitchFamily="34" charset="0"/>
              <a:ea typeface="Calibri" panose="020F0502020204030204" pitchFamily="34" charset="0"/>
              <a:cs typeface="Calibri" panose="020F0502020204030204" pitchFamily="34" charset="0"/>
            </a:endParaRPr>
          </a:p>
          <a:p>
            <a:endParaRPr lang="es-AR" b="1" u="sng" dirty="0">
              <a:latin typeface="Calibri" panose="020F0502020204030204" pitchFamily="34" charset="0"/>
              <a:ea typeface="Calibri" panose="020F0502020204030204" pitchFamily="34" charset="0"/>
              <a:cs typeface="Calibri" panose="020F0502020204030204" pitchFamily="34" charset="0"/>
            </a:endParaRPr>
          </a:p>
          <a:p>
            <a:endParaRPr lang="es-AR" sz="1800" b="1" u="sng" dirty="0">
              <a:effectLst/>
              <a:latin typeface="Calibri" panose="020F0502020204030204" pitchFamily="34" charset="0"/>
              <a:ea typeface="Calibri" panose="020F0502020204030204" pitchFamily="34" charset="0"/>
              <a:cs typeface="Calibri" panose="020F0502020204030204" pitchFamily="34" charset="0"/>
            </a:endParaRPr>
          </a:p>
          <a:p>
            <a:endParaRPr lang="es-AR" b="1" u="sng" dirty="0">
              <a:latin typeface="Calibri" panose="020F0502020204030204" pitchFamily="34" charset="0"/>
              <a:ea typeface="Calibri" panose="020F0502020204030204" pitchFamily="34" charset="0"/>
              <a:cs typeface="Calibri" panose="020F0502020204030204" pitchFamily="34" charset="0"/>
            </a:endParaRPr>
          </a:p>
          <a:p>
            <a:endParaRPr lang="es-AR" sz="1800" b="1" u="sng" dirty="0">
              <a:effectLst/>
              <a:latin typeface="Calibri" panose="020F0502020204030204" pitchFamily="34" charset="0"/>
              <a:ea typeface="Calibri" panose="020F0502020204030204" pitchFamily="34" charset="0"/>
              <a:cs typeface="Calibri" panose="020F0502020204030204" pitchFamily="34" charset="0"/>
            </a:endParaRPr>
          </a:p>
          <a:p>
            <a:pPr algn="ctr"/>
            <a:r>
              <a:rPr lang="es-AR" sz="2400" u="sng"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Ana</a:t>
            </a:r>
            <a:r>
              <a:rPr lang="es-AR" sz="2400" u="sng" dirty="0">
                <a:highlight>
                  <a:srgbClr val="00FF00"/>
                </a:highlight>
                <a:latin typeface="Calibri" panose="020F0502020204030204" pitchFamily="34" charset="0"/>
                <a:ea typeface="Calibri" panose="020F0502020204030204" pitchFamily="34" charset="0"/>
                <a:cs typeface="Calibri" panose="020F0502020204030204" pitchFamily="34" charset="0"/>
              </a:rPr>
              <a:t>lizar las prácticas pedagógicas para identificar el desarrollo de competencias según lugar y tipo de práctica.</a:t>
            </a:r>
            <a:endParaRPr lang="es-AR" dirty="0"/>
          </a:p>
        </p:txBody>
      </p:sp>
      <p:graphicFrame>
        <p:nvGraphicFramePr>
          <p:cNvPr id="5" name="Tabla 4">
            <a:extLst>
              <a:ext uri="{FF2B5EF4-FFF2-40B4-BE49-F238E27FC236}">
                <a16:creationId xmlns:a16="http://schemas.microsoft.com/office/drawing/2014/main" id="{8B371ABD-303A-57A6-F5E8-CF0B487BD1F5}"/>
              </a:ext>
            </a:extLst>
          </p:cNvPr>
          <p:cNvGraphicFramePr>
            <a:graphicFrameLocks noGrp="1"/>
          </p:cNvGraphicFramePr>
          <p:nvPr>
            <p:extLst>
              <p:ext uri="{D42A27DB-BD31-4B8C-83A1-F6EECF244321}">
                <p14:modId xmlns:p14="http://schemas.microsoft.com/office/powerpoint/2010/main" val="3804969030"/>
              </p:ext>
            </p:extLst>
          </p:nvPr>
        </p:nvGraphicFramePr>
        <p:xfrm>
          <a:off x="4385320" y="2188367"/>
          <a:ext cx="7197448" cy="2902962"/>
        </p:xfrm>
        <a:graphic>
          <a:graphicData uri="http://schemas.openxmlformats.org/drawingml/2006/table">
            <a:tbl>
              <a:tblPr firstRow="1" firstCol="1" bandRow="1">
                <a:tableStyleId>{5C22544A-7EE6-4342-B048-85BDC9FD1C3A}</a:tableStyleId>
              </a:tblPr>
              <a:tblGrid>
                <a:gridCol w="1122020">
                  <a:extLst>
                    <a:ext uri="{9D8B030D-6E8A-4147-A177-3AD203B41FA5}">
                      <a16:colId xmlns:a16="http://schemas.microsoft.com/office/drawing/2014/main" val="425060331"/>
                    </a:ext>
                  </a:extLst>
                </a:gridCol>
                <a:gridCol w="2703808">
                  <a:extLst>
                    <a:ext uri="{9D8B030D-6E8A-4147-A177-3AD203B41FA5}">
                      <a16:colId xmlns:a16="http://schemas.microsoft.com/office/drawing/2014/main" val="764377992"/>
                    </a:ext>
                  </a:extLst>
                </a:gridCol>
                <a:gridCol w="3371620">
                  <a:extLst>
                    <a:ext uri="{9D8B030D-6E8A-4147-A177-3AD203B41FA5}">
                      <a16:colId xmlns:a16="http://schemas.microsoft.com/office/drawing/2014/main" val="915295727"/>
                    </a:ext>
                  </a:extLst>
                </a:gridCol>
              </a:tblGrid>
              <a:tr h="585084">
                <a:tc>
                  <a:txBody>
                    <a:bodyPr/>
                    <a:lstStyle/>
                    <a:p>
                      <a:pPr algn="just">
                        <a:lnSpc>
                          <a:spcPct val="107000"/>
                        </a:lnSpc>
                        <a:spcBef>
                          <a:spcPts val="300"/>
                        </a:spcBef>
                        <a:spcAft>
                          <a:spcPts val="300"/>
                        </a:spcAft>
                      </a:pPr>
                      <a:r>
                        <a:rPr lang="es-AR" sz="1800">
                          <a:effectLst/>
                        </a:rPr>
                        <a:t>Lugar / Tipo</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s-AR" sz="1800" dirty="0">
                          <a:effectLst/>
                        </a:rPr>
                        <a:t>Físico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s-AR" sz="1800">
                          <a:effectLst/>
                        </a:rPr>
                        <a:t>Virtual</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0585233"/>
                  </a:ext>
                </a:extLst>
              </a:tr>
              <a:tr h="885652">
                <a:tc>
                  <a:txBody>
                    <a:bodyPr/>
                    <a:lstStyle/>
                    <a:p>
                      <a:pPr algn="just">
                        <a:lnSpc>
                          <a:spcPct val="107000"/>
                        </a:lnSpc>
                        <a:spcBef>
                          <a:spcPts val="300"/>
                        </a:spcBef>
                        <a:spcAft>
                          <a:spcPts val="300"/>
                        </a:spcAft>
                      </a:pPr>
                      <a:r>
                        <a:rPr lang="es-AR" sz="1800">
                          <a:effectLst/>
                        </a:rPr>
                        <a:t>Local</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s-AR" sz="1800" dirty="0">
                          <a:effectLst/>
                        </a:rPr>
                        <a:t>Laboratorios presenciales con equipos reales.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s-AR" sz="1800" dirty="0">
                          <a:effectLst/>
                        </a:rPr>
                        <a:t>Laboratorios presenciales con equipos simulados por medio de software específico.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3112430"/>
                  </a:ext>
                </a:extLst>
              </a:tr>
              <a:tr h="885652">
                <a:tc>
                  <a:txBody>
                    <a:bodyPr/>
                    <a:lstStyle/>
                    <a:p>
                      <a:pPr algn="just">
                        <a:lnSpc>
                          <a:spcPct val="107000"/>
                        </a:lnSpc>
                        <a:spcBef>
                          <a:spcPts val="300"/>
                        </a:spcBef>
                        <a:spcAft>
                          <a:spcPts val="300"/>
                        </a:spcAft>
                      </a:pPr>
                      <a:r>
                        <a:rPr lang="es-AR" sz="1800">
                          <a:effectLst/>
                        </a:rPr>
                        <a:t>Remoto</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s-AR" sz="1800" dirty="0">
                          <a:effectLst/>
                        </a:rPr>
                        <a:t>Tele operación con equipos reales. (A través de una IDE).</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s-AR" sz="1800" dirty="0">
                          <a:effectLst/>
                        </a:rPr>
                        <a:t>Laboratorios remotos con equipos simulados por medio de software específico.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2678740"/>
                  </a:ext>
                </a:extLst>
              </a:tr>
            </a:tbl>
          </a:graphicData>
        </a:graphic>
      </p:graphicFrame>
    </p:spTree>
    <p:extLst>
      <p:ext uri="{BB962C8B-B14F-4D97-AF65-F5344CB8AC3E}">
        <p14:creationId xmlns:p14="http://schemas.microsoft.com/office/powerpoint/2010/main" val="633025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DA468EC-CEFD-297F-4E99-351A1DEF806C}"/>
              </a:ext>
            </a:extLst>
          </p:cNvPr>
          <p:cNvSpPr>
            <a:spLocks noGrp="1"/>
          </p:cNvSpPr>
          <p:nvPr>
            <p:ph type="title"/>
          </p:nvPr>
        </p:nvSpPr>
        <p:spPr>
          <a:xfrm>
            <a:off x="793009" y="1922262"/>
            <a:ext cx="2729207" cy="3029344"/>
          </a:xfrm>
        </p:spPr>
        <p:txBody>
          <a:bodyPr>
            <a:normAutofit/>
          </a:bodyPr>
          <a:lstStyle/>
          <a:p>
            <a:r>
              <a:rPr lang="es-MX" sz="3200" dirty="0">
                <a:solidFill>
                  <a:schemeClr val="bg1"/>
                </a:solidFill>
                <a:latin typeface="Aptos" panose="020B0004020202020204" pitchFamily="34" charset="0"/>
              </a:rPr>
              <a:t>Desafío </a:t>
            </a:r>
            <a:br>
              <a:rPr lang="es-MX" sz="3200" dirty="0">
                <a:solidFill>
                  <a:schemeClr val="bg1"/>
                </a:solidFill>
                <a:latin typeface="Aptos" panose="020B0004020202020204" pitchFamily="34" charset="0"/>
              </a:rPr>
            </a:br>
            <a:r>
              <a:rPr lang="es-MX" sz="3200" dirty="0">
                <a:solidFill>
                  <a:schemeClr val="bg1"/>
                </a:solidFill>
                <a:latin typeface="Aptos" panose="020B0004020202020204" pitchFamily="34" charset="0"/>
              </a:rPr>
              <a:t>estratégico</a:t>
            </a:r>
            <a:br>
              <a:rPr lang="es-MX" sz="3200" dirty="0">
                <a:solidFill>
                  <a:schemeClr val="bg1"/>
                </a:solidFill>
                <a:latin typeface="Aptos" panose="020B0004020202020204" pitchFamily="34" charset="0"/>
              </a:rPr>
            </a:br>
            <a:br>
              <a:rPr lang="es-MX" sz="3200" dirty="0">
                <a:solidFill>
                  <a:schemeClr val="bg1"/>
                </a:solidFill>
                <a:latin typeface="Aptos" panose="020B0004020202020204" pitchFamily="34" charset="0"/>
              </a:rPr>
            </a:br>
            <a:r>
              <a:rPr lang="es-MX" sz="3200" dirty="0">
                <a:solidFill>
                  <a:schemeClr val="bg1"/>
                </a:solidFill>
                <a:latin typeface="Aptos" panose="020B0004020202020204" pitchFamily="34" charset="0"/>
              </a:rPr>
              <a:t>Learning Factory</a:t>
            </a:r>
            <a:endParaRPr lang="es-AR" sz="3200" dirty="0">
              <a:solidFill>
                <a:schemeClr val="bg1"/>
              </a:solidFill>
              <a:latin typeface="Aptos" panose="020B0004020202020204" pitchFamily="34" charset="0"/>
            </a:endParaRPr>
          </a:p>
        </p:txBody>
      </p:sp>
      <p:sp>
        <p:nvSpPr>
          <p:cNvPr id="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s-AR"/>
          </a:p>
        </p:txBody>
      </p:sp>
      <p:sp useBgFill="1">
        <p:nvSpPr>
          <p:cNvPr id="14"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9E6FB50C-A996-0005-77B1-A93EF522C4E0}"/>
              </a:ext>
            </a:extLst>
          </p:cNvPr>
          <p:cNvSpPr>
            <a:spLocks noGrp="1"/>
          </p:cNvSpPr>
          <p:nvPr>
            <p:ph idx="1"/>
          </p:nvPr>
        </p:nvSpPr>
        <p:spPr>
          <a:xfrm>
            <a:off x="4220937" y="140677"/>
            <a:ext cx="7821007" cy="6583680"/>
          </a:xfrm>
        </p:spPr>
        <p:txBody>
          <a:bodyPr>
            <a:normAutofit/>
          </a:bodyPr>
          <a:lstStyle/>
          <a:p>
            <a:pPr>
              <a:buFont typeface="+mj-lt"/>
              <a:buAutoNum type="arabicPeriod"/>
            </a:pPr>
            <a:r>
              <a:rPr lang="es-ES" sz="2000" b="1" dirty="0">
                <a:solidFill>
                  <a:srgbClr val="111111"/>
                </a:solidFill>
                <a:highlight>
                  <a:srgbClr val="F7F7F7"/>
                </a:highlight>
                <a:latin typeface="Aptos" panose="020B0004020202020204" pitchFamily="34" charset="0"/>
              </a:rPr>
              <a:t>Integración Universidad-Industria</a:t>
            </a:r>
          </a:p>
          <a:p>
            <a:pPr lvl="1"/>
            <a:r>
              <a:rPr lang="es-ES" sz="1800" b="1" dirty="0">
                <a:solidFill>
                  <a:srgbClr val="111111"/>
                </a:solidFill>
                <a:highlight>
                  <a:srgbClr val="F7F7F7"/>
                </a:highlight>
                <a:latin typeface="Aptos" panose="020B0004020202020204" pitchFamily="34" charset="0"/>
              </a:rPr>
              <a:t>Colaboración Real </a:t>
            </a:r>
          </a:p>
          <a:p>
            <a:pPr lvl="1"/>
            <a:r>
              <a:rPr lang="es-ES" sz="1800" b="1" dirty="0">
                <a:solidFill>
                  <a:srgbClr val="111111"/>
                </a:solidFill>
                <a:highlight>
                  <a:srgbClr val="F7F7F7"/>
                </a:highlight>
                <a:latin typeface="Aptos" panose="020B0004020202020204" pitchFamily="34" charset="0"/>
              </a:rPr>
              <a:t>Proyectos Prácticos</a:t>
            </a:r>
            <a:endParaRPr lang="es-ES" sz="1800" dirty="0">
              <a:solidFill>
                <a:srgbClr val="111111"/>
              </a:solidFill>
              <a:highlight>
                <a:srgbClr val="F7F7F7"/>
              </a:highlight>
              <a:latin typeface="Aptos" panose="020B0004020202020204" pitchFamily="34" charset="0"/>
            </a:endParaRPr>
          </a:p>
          <a:p>
            <a:pPr>
              <a:buFont typeface="+mj-lt"/>
              <a:buAutoNum type="arabicPeriod"/>
            </a:pPr>
            <a:r>
              <a:rPr lang="es-ES" sz="2000" b="1" dirty="0">
                <a:solidFill>
                  <a:srgbClr val="111111"/>
                </a:solidFill>
                <a:highlight>
                  <a:srgbClr val="F7F7F7"/>
                </a:highlight>
                <a:latin typeface="Aptos" panose="020B0004020202020204" pitchFamily="34" charset="0"/>
              </a:rPr>
              <a:t>Entorno de Aprendizaje Práctico</a:t>
            </a:r>
            <a:endParaRPr lang="es-ES" sz="2000" dirty="0">
              <a:solidFill>
                <a:srgbClr val="111111"/>
              </a:solidFill>
              <a:highlight>
                <a:srgbClr val="F7F7F7"/>
              </a:highlight>
              <a:latin typeface="Aptos" panose="020B0004020202020204" pitchFamily="34" charset="0"/>
            </a:endParaRPr>
          </a:p>
          <a:p>
            <a:pPr lvl="1"/>
            <a:r>
              <a:rPr lang="es-ES" sz="1800" b="1" dirty="0">
                <a:solidFill>
                  <a:srgbClr val="111111"/>
                </a:solidFill>
                <a:highlight>
                  <a:srgbClr val="F7F7F7"/>
                </a:highlight>
                <a:latin typeface="Aptos" panose="020B0004020202020204" pitchFamily="34" charset="0"/>
              </a:rPr>
              <a:t>Simulación de Entornos Industriales</a:t>
            </a:r>
          </a:p>
          <a:p>
            <a:pPr lvl="1"/>
            <a:r>
              <a:rPr lang="es-ES" sz="1800" b="1" dirty="0">
                <a:solidFill>
                  <a:srgbClr val="111111"/>
                </a:solidFill>
                <a:highlight>
                  <a:srgbClr val="F7F7F7"/>
                </a:highlight>
                <a:latin typeface="Aptos" panose="020B0004020202020204" pitchFamily="34" charset="0"/>
              </a:rPr>
              <a:t>Uso de Tecnología Avanzada</a:t>
            </a:r>
          </a:p>
          <a:p>
            <a:pPr>
              <a:buFont typeface="+mj-lt"/>
              <a:buAutoNum type="arabicPeriod"/>
            </a:pPr>
            <a:r>
              <a:rPr lang="es-ES" sz="2000" b="1" dirty="0">
                <a:solidFill>
                  <a:srgbClr val="111111"/>
                </a:solidFill>
                <a:highlight>
                  <a:srgbClr val="F7F7F7"/>
                </a:highlight>
                <a:latin typeface="Aptos" panose="020B0004020202020204" pitchFamily="34" charset="0"/>
              </a:rPr>
              <a:t>Desarrollo de Habilidades</a:t>
            </a:r>
            <a:endParaRPr lang="es-ES" sz="2000" dirty="0">
              <a:solidFill>
                <a:srgbClr val="111111"/>
              </a:solidFill>
              <a:highlight>
                <a:srgbClr val="F7F7F7"/>
              </a:highlight>
              <a:latin typeface="Aptos" panose="020B0004020202020204" pitchFamily="34" charset="0"/>
            </a:endParaRPr>
          </a:p>
          <a:p>
            <a:pPr lvl="1"/>
            <a:r>
              <a:rPr lang="es-ES" sz="1800" b="1" dirty="0">
                <a:solidFill>
                  <a:srgbClr val="111111"/>
                </a:solidFill>
                <a:highlight>
                  <a:srgbClr val="F7F7F7"/>
                </a:highlight>
                <a:latin typeface="Aptos" panose="020B0004020202020204" pitchFamily="34" charset="0"/>
              </a:rPr>
              <a:t>Habilidades Técnicas </a:t>
            </a:r>
          </a:p>
          <a:p>
            <a:pPr lvl="1"/>
            <a:r>
              <a:rPr lang="es-ES" sz="1800" b="1" dirty="0">
                <a:solidFill>
                  <a:srgbClr val="111111"/>
                </a:solidFill>
                <a:highlight>
                  <a:srgbClr val="F7F7F7"/>
                </a:highlight>
                <a:latin typeface="Aptos" panose="020B0004020202020204" pitchFamily="34" charset="0"/>
              </a:rPr>
              <a:t>Competencias instrumentales, </a:t>
            </a:r>
            <a:r>
              <a:rPr lang="es-ES" sz="1800" b="1">
                <a:solidFill>
                  <a:srgbClr val="111111"/>
                </a:solidFill>
                <a:highlight>
                  <a:srgbClr val="F7F7F7"/>
                </a:highlight>
                <a:latin typeface="Aptos" panose="020B0004020202020204" pitchFamily="34" charset="0"/>
              </a:rPr>
              <a:t>interpersonales y actitudinales</a:t>
            </a:r>
            <a:endParaRPr lang="es-ES" sz="1800" b="1" dirty="0">
              <a:solidFill>
                <a:srgbClr val="111111"/>
              </a:solidFill>
              <a:highlight>
                <a:srgbClr val="F7F7F7"/>
              </a:highlight>
              <a:latin typeface="Aptos" panose="020B0004020202020204" pitchFamily="34" charset="0"/>
            </a:endParaRPr>
          </a:p>
          <a:p>
            <a:pPr lvl="1"/>
            <a:r>
              <a:rPr lang="es-ES" sz="1800" b="1" dirty="0">
                <a:solidFill>
                  <a:srgbClr val="111111"/>
                </a:solidFill>
                <a:highlight>
                  <a:srgbClr val="F7F7F7"/>
                </a:highlight>
                <a:latin typeface="Aptos" panose="020B0004020202020204" pitchFamily="34" charset="0"/>
              </a:rPr>
              <a:t>Aprendizaje Basado en Proyectos</a:t>
            </a:r>
          </a:p>
          <a:p>
            <a:pPr>
              <a:buFont typeface="+mj-lt"/>
              <a:buAutoNum type="arabicPeriod"/>
            </a:pPr>
            <a:r>
              <a:rPr lang="es-ES" sz="2000" b="1" dirty="0">
                <a:solidFill>
                  <a:srgbClr val="111111"/>
                </a:solidFill>
                <a:highlight>
                  <a:srgbClr val="F7F7F7"/>
                </a:highlight>
                <a:latin typeface="Aptos" panose="020B0004020202020204" pitchFamily="34" charset="0"/>
              </a:rPr>
              <a:t>Evaluación y Mejora Continua:</a:t>
            </a:r>
          </a:p>
          <a:p>
            <a:pPr lvl="1"/>
            <a:r>
              <a:rPr lang="es-ES" sz="1800" b="1" dirty="0">
                <a:solidFill>
                  <a:srgbClr val="111111"/>
                </a:solidFill>
                <a:highlight>
                  <a:srgbClr val="F7F7F7"/>
                </a:highlight>
                <a:latin typeface="Aptos" panose="020B0004020202020204" pitchFamily="34" charset="0"/>
              </a:rPr>
              <a:t>Feedback Constante</a:t>
            </a:r>
          </a:p>
          <a:p>
            <a:pPr lvl="1"/>
            <a:r>
              <a:rPr lang="es-ES" sz="1800" b="1" dirty="0">
                <a:solidFill>
                  <a:srgbClr val="111111"/>
                </a:solidFill>
                <a:highlight>
                  <a:srgbClr val="F7F7F7"/>
                </a:highlight>
                <a:latin typeface="Aptos" panose="020B0004020202020204" pitchFamily="34" charset="0"/>
              </a:rPr>
              <a:t>Adaptabilidad</a:t>
            </a:r>
          </a:p>
          <a:p>
            <a:pPr lvl="1"/>
            <a:r>
              <a:rPr lang="es-ES" sz="1800" b="1" dirty="0">
                <a:solidFill>
                  <a:srgbClr val="111111"/>
                </a:solidFill>
                <a:highlight>
                  <a:srgbClr val="F7F7F7"/>
                </a:highlight>
                <a:latin typeface="Aptos" panose="020B0004020202020204" pitchFamily="34" charset="0"/>
              </a:rPr>
              <a:t>Preparación para el Mundo Real</a:t>
            </a:r>
          </a:p>
          <a:p>
            <a:pPr lvl="1"/>
            <a:r>
              <a:rPr lang="es-ES" sz="1800" b="1" dirty="0">
                <a:solidFill>
                  <a:srgbClr val="111111"/>
                </a:solidFill>
                <a:highlight>
                  <a:srgbClr val="F7F7F7"/>
                </a:highlight>
                <a:latin typeface="Aptos" panose="020B0004020202020204" pitchFamily="34" charset="0"/>
              </a:rPr>
              <a:t>Innovación y Creatividad</a:t>
            </a:r>
          </a:p>
          <a:p>
            <a:pPr lvl="1"/>
            <a:r>
              <a:rPr lang="es-ES" sz="1800" b="1" dirty="0">
                <a:solidFill>
                  <a:srgbClr val="111111"/>
                </a:solidFill>
                <a:highlight>
                  <a:srgbClr val="F7F7F7"/>
                </a:highlight>
                <a:latin typeface="Aptos" panose="020B0004020202020204" pitchFamily="34" charset="0"/>
              </a:rPr>
              <a:t>Colaboración y Networking</a:t>
            </a:r>
          </a:p>
          <a:p>
            <a:endParaRPr lang="es-MX" dirty="0"/>
          </a:p>
          <a:p>
            <a:endParaRPr lang="es-AR" dirty="0"/>
          </a:p>
        </p:txBody>
      </p:sp>
    </p:spTree>
    <p:extLst>
      <p:ext uri="{BB962C8B-B14F-4D97-AF65-F5344CB8AC3E}">
        <p14:creationId xmlns:p14="http://schemas.microsoft.com/office/powerpoint/2010/main" val="1649997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55314A-8326-E089-906D-745D3EC873B4}"/>
              </a:ext>
            </a:extLst>
          </p:cNvPr>
          <p:cNvSpPr>
            <a:spLocks noGrp="1"/>
          </p:cNvSpPr>
          <p:nvPr>
            <p:ph type="title"/>
          </p:nvPr>
        </p:nvSpPr>
        <p:spPr>
          <a:xfrm>
            <a:off x="2592925" y="1273040"/>
            <a:ext cx="8911687" cy="1280890"/>
          </a:xfrm>
        </p:spPr>
        <p:txBody>
          <a:bodyPr>
            <a:normAutofit/>
          </a:bodyPr>
          <a:lstStyle/>
          <a:p>
            <a:pPr algn="ctr"/>
            <a:r>
              <a:rPr lang="es-ES" sz="6600" dirty="0">
                <a:latin typeface="Aptos" panose="020B0004020202020204" pitchFamily="34" charset="0"/>
              </a:rPr>
              <a:t>Muchas Gracias</a:t>
            </a:r>
            <a:endParaRPr lang="es-AR" sz="6600" dirty="0">
              <a:latin typeface="Aptos" panose="020B0004020202020204" pitchFamily="34" charset="0"/>
            </a:endParaRPr>
          </a:p>
        </p:txBody>
      </p:sp>
      <p:sp>
        <p:nvSpPr>
          <p:cNvPr id="3" name="Marcador de contenido 2">
            <a:extLst>
              <a:ext uri="{FF2B5EF4-FFF2-40B4-BE49-F238E27FC236}">
                <a16:creationId xmlns:a16="http://schemas.microsoft.com/office/drawing/2014/main" id="{3BAF33D4-837E-8E2B-E71B-AF132F610BD2}"/>
              </a:ext>
            </a:extLst>
          </p:cNvPr>
          <p:cNvSpPr>
            <a:spLocks noGrp="1"/>
          </p:cNvSpPr>
          <p:nvPr>
            <p:ph idx="1"/>
          </p:nvPr>
        </p:nvSpPr>
        <p:spPr>
          <a:xfrm>
            <a:off x="2589212" y="4151671"/>
            <a:ext cx="8915400" cy="1850923"/>
          </a:xfrm>
        </p:spPr>
        <p:txBody>
          <a:bodyPr>
            <a:normAutofit/>
          </a:bodyPr>
          <a:lstStyle/>
          <a:p>
            <a:pPr marL="0" indent="0" algn="ctr">
              <a:buNone/>
            </a:pPr>
            <a:r>
              <a:rPr lang="es-ES" sz="2400" b="1" dirty="0">
                <a:latin typeface="Aptos" panose="020B0004020202020204" pitchFamily="34" charset="0"/>
              </a:rPr>
              <a:t>Ing. Daniel Elso Morano</a:t>
            </a:r>
          </a:p>
          <a:p>
            <a:pPr marL="0" indent="0" algn="ctr">
              <a:buNone/>
            </a:pPr>
            <a:r>
              <a:rPr lang="es-ES" sz="2400" b="1" dirty="0">
                <a:latin typeface="Aptos" panose="020B0004020202020204" pitchFamily="34" charset="0"/>
              </a:rPr>
              <a:t>Instituto de Educación - Academia Nacional de Ingeniería</a:t>
            </a:r>
          </a:p>
          <a:p>
            <a:pPr marL="0" indent="0" algn="ctr">
              <a:buNone/>
            </a:pPr>
            <a:r>
              <a:rPr lang="es-ES" sz="2400" b="1" dirty="0">
                <a:latin typeface="Aptos" panose="020B0004020202020204" pitchFamily="34" charset="0"/>
              </a:rPr>
              <a:t>Comité Coordinador Proyecto R-LAB - CONFEDI</a:t>
            </a:r>
            <a:endParaRPr lang="es-AR" sz="2400" b="1" dirty="0">
              <a:latin typeface="Aptos" panose="020B0004020202020204" pitchFamily="34" charset="0"/>
            </a:endParaRPr>
          </a:p>
        </p:txBody>
      </p:sp>
    </p:spTree>
    <p:extLst>
      <p:ext uri="{BB962C8B-B14F-4D97-AF65-F5344CB8AC3E}">
        <p14:creationId xmlns:p14="http://schemas.microsoft.com/office/powerpoint/2010/main" val="280190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3">
            <a:extLst>
              <a:ext uri="{FF2B5EF4-FFF2-40B4-BE49-F238E27FC236}">
                <a16:creationId xmlns:a16="http://schemas.microsoft.com/office/drawing/2014/main" id="{DF3841AE-2DA0-4417-ADBB-99A491266BE5}"/>
              </a:ext>
            </a:extLst>
          </p:cNvPr>
          <p:cNvPicPr>
            <a:picLocks noChangeAspect="1"/>
          </p:cNvPicPr>
          <p:nvPr/>
        </p:nvPicPr>
        <p:blipFill rotWithShape="1">
          <a:blip r:embed="rId2">
            <a:alphaModFix amt="70000"/>
          </a:blip>
          <a:srcRect r="-1" b="14768"/>
          <a:stretch/>
        </p:blipFill>
        <p:spPr>
          <a:xfrm>
            <a:off x="204705" y="0"/>
            <a:ext cx="12188932" cy="6856614"/>
          </a:xfrm>
          <a:prstGeom prst="rect">
            <a:avLst/>
          </a:prstGeom>
        </p:spPr>
      </p:pic>
      <p:sp>
        <p:nvSpPr>
          <p:cNvPr id="2" name="Título 1">
            <a:extLst>
              <a:ext uri="{FF2B5EF4-FFF2-40B4-BE49-F238E27FC236}">
                <a16:creationId xmlns:a16="http://schemas.microsoft.com/office/drawing/2014/main" id="{0C4E8ABF-A84D-47F5-AE2E-FE5547E1885E}"/>
              </a:ext>
            </a:extLst>
          </p:cNvPr>
          <p:cNvSpPr>
            <a:spLocks noGrp="1"/>
          </p:cNvSpPr>
          <p:nvPr>
            <p:ph type="ctrTitle"/>
          </p:nvPr>
        </p:nvSpPr>
        <p:spPr>
          <a:xfrm>
            <a:off x="996275" y="744909"/>
            <a:ext cx="10190071" cy="3145855"/>
          </a:xfrm>
        </p:spPr>
        <p:txBody>
          <a:bodyPr anchor="b">
            <a:normAutofit fontScale="90000"/>
          </a:bodyPr>
          <a:lstStyle/>
          <a:p>
            <a:r>
              <a:rPr lang="es-MX" sz="5200" dirty="0">
                <a:solidFill>
                  <a:srgbClr val="FFFFFF"/>
                </a:solidFill>
              </a:rPr>
              <a:t>CONFEDI</a:t>
            </a:r>
            <a:br>
              <a:rPr lang="es-MX" sz="5200" dirty="0">
                <a:solidFill>
                  <a:srgbClr val="FFFFFF"/>
                </a:solidFill>
              </a:rPr>
            </a:br>
            <a:r>
              <a:rPr lang="es-AR" b="0" dirty="0"/>
              <a:t>Proyecto Red Argentina Colaborativa de Laboratorios de Acceso Remoto - </a:t>
            </a:r>
            <a:r>
              <a:rPr lang="es-AR" u="sng" dirty="0" err="1">
                <a:solidFill>
                  <a:srgbClr val="FFFF00"/>
                </a:solidFill>
              </a:rPr>
              <a:t>Confedi</a:t>
            </a:r>
            <a:r>
              <a:rPr lang="es-AR" u="sng" dirty="0">
                <a:solidFill>
                  <a:srgbClr val="FFFF00"/>
                </a:solidFill>
              </a:rPr>
              <a:t> R-LAB</a:t>
            </a:r>
            <a:r>
              <a:rPr lang="es-AR" b="0" dirty="0"/>
              <a:t> </a:t>
            </a:r>
            <a:endParaRPr lang="es-AR" sz="5200" dirty="0">
              <a:solidFill>
                <a:srgbClr val="FFFFFF"/>
              </a:solidFill>
            </a:endParaRPr>
          </a:p>
        </p:txBody>
      </p:sp>
      <p:sp>
        <p:nvSpPr>
          <p:cNvPr id="3" name="Subtítulo 2">
            <a:extLst>
              <a:ext uri="{FF2B5EF4-FFF2-40B4-BE49-F238E27FC236}">
                <a16:creationId xmlns:a16="http://schemas.microsoft.com/office/drawing/2014/main" id="{58DD4629-F1A7-4A3F-ACAE-253171300BEE}"/>
              </a:ext>
            </a:extLst>
          </p:cNvPr>
          <p:cNvSpPr>
            <a:spLocks noGrp="1"/>
          </p:cNvSpPr>
          <p:nvPr>
            <p:ph type="subTitle" idx="1"/>
          </p:nvPr>
        </p:nvSpPr>
        <p:spPr>
          <a:xfrm>
            <a:off x="1218708" y="4069780"/>
            <a:ext cx="11174929" cy="2056617"/>
          </a:xfrm>
        </p:spPr>
        <p:txBody>
          <a:bodyPr anchor="t">
            <a:normAutofit/>
          </a:bodyPr>
          <a:lstStyle/>
          <a:p>
            <a:r>
              <a:rPr lang="es-MX" sz="2200" dirty="0">
                <a:solidFill>
                  <a:srgbClr val="FFFFFF"/>
                </a:solidFill>
                <a:highlight>
                  <a:srgbClr val="808000"/>
                </a:highlight>
              </a:rPr>
              <a:t>Estado de avance al 22/08/2024</a:t>
            </a:r>
          </a:p>
        </p:txBody>
      </p:sp>
    </p:spTree>
    <p:extLst>
      <p:ext uri="{BB962C8B-B14F-4D97-AF65-F5344CB8AC3E}">
        <p14:creationId xmlns:p14="http://schemas.microsoft.com/office/powerpoint/2010/main" val="104898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05004-71A0-5143-B3BE-DE2ECDACD2BC}"/>
              </a:ext>
            </a:extLst>
          </p:cNvPr>
          <p:cNvSpPr>
            <a:spLocks noGrp="1"/>
          </p:cNvSpPr>
          <p:nvPr>
            <p:ph type="title"/>
          </p:nvPr>
        </p:nvSpPr>
        <p:spPr/>
        <p:txBody>
          <a:bodyPr/>
          <a:lstStyle/>
          <a:p>
            <a:r>
              <a:rPr lang="es-ES" b="1" dirty="0">
                <a:latin typeface="Aptos" panose="020B0004020202020204" pitchFamily="34" charset="0"/>
              </a:rPr>
              <a:t>Génesis del proyecto</a:t>
            </a:r>
            <a:endParaRPr lang="es-AR" b="1" dirty="0">
              <a:latin typeface="Aptos" panose="020B0004020202020204" pitchFamily="34" charset="0"/>
            </a:endParaRPr>
          </a:p>
        </p:txBody>
      </p:sp>
    </p:spTree>
    <p:extLst>
      <p:ext uri="{BB962C8B-B14F-4D97-AF65-F5344CB8AC3E}">
        <p14:creationId xmlns:p14="http://schemas.microsoft.com/office/powerpoint/2010/main" val="249014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337010-4186-4AC6-828B-18B3F86FD5D8}"/>
              </a:ext>
            </a:extLst>
          </p:cNvPr>
          <p:cNvSpPr>
            <a:spLocks noGrp="1"/>
          </p:cNvSpPr>
          <p:nvPr>
            <p:ph type="title"/>
          </p:nvPr>
        </p:nvSpPr>
        <p:spPr>
          <a:xfrm>
            <a:off x="1273790" y="111812"/>
            <a:ext cx="10208676" cy="967480"/>
          </a:xfrm>
        </p:spPr>
        <p:txBody>
          <a:bodyPr/>
          <a:lstStyle/>
          <a:p>
            <a:r>
              <a:rPr lang="es-MX" dirty="0">
                <a:latin typeface="Aptos" panose="020B0004020202020204" pitchFamily="34" charset="0"/>
              </a:rPr>
              <a:t>Propuesta presentada a SPU 09/OCT/2020</a:t>
            </a:r>
            <a:endParaRPr lang="es-AR" dirty="0">
              <a:latin typeface="Aptos" panose="020B0004020202020204" pitchFamily="34" charset="0"/>
            </a:endParaRPr>
          </a:p>
        </p:txBody>
      </p:sp>
      <p:sp>
        <p:nvSpPr>
          <p:cNvPr id="3" name="Marcador de contenido 2">
            <a:extLst>
              <a:ext uri="{FF2B5EF4-FFF2-40B4-BE49-F238E27FC236}">
                <a16:creationId xmlns:a16="http://schemas.microsoft.com/office/drawing/2014/main" id="{7758E847-D4A8-44CD-ABF5-F19576B7CEDA}"/>
              </a:ext>
            </a:extLst>
          </p:cNvPr>
          <p:cNvSpPr>
            <a:spLocks noGrp="1"/>
          </p:cNvSpPr>
          <p:nvPr>
            <p:ph idx="1"/>
          </p:nvPr>
        </p:nvSpPr>
        <p:spPr>
          <a:xfrm>
            <a:off x="838200" y="1455160"/>
            <a:ext cx="10515600" cy="5291028"/>
          </a:xfrm>
        </p:spPr>
        <p:txBody>
          <a:bodyPr>
            <a:normAutofit/>
          </a:bodyPr>
          <a:lstStyle/>
          <a:p>
            <a:r>
              <a:rPr lang="es-AR" sz="2000" b="1" i="0" u="none" strike="noStrike" baseline="0" dirty="0">
                <a:solidFill>
                  <a:srgbClr val="000000"/>
                </a:solidFill>
                <a:latin typeface="Aptos" panose="020B0004020202020204" pitchFamily="34" charset="0"/>
              </a:rPr>
              <a:t>1. DESCRIPCIÓN DE LA PROPUESTA </a:t>
            </a:r>
            <a:endParaRPr lang="es-AR" sz="2000" b="0" i="0" u="none" strike="noStrike" baseline="0" dirty="0">
              <a:solidFill>
                <a:srgbClr val="000000"/>
              </a:solidFill>
              <a:latin typeface="Aptos" panose="020B0004020202020204" pitchFamily="34" charset="0"/>
            </a:endParaRPr>
          </a:p>
          <a:p>
            <a:pPr lvl="1"/>
            <a:r>
              <a:rPr lang="es-AR" sz="1800" b="0" i="0" u="none" strike="noStrike" baseline="0" dirty="0">
                <a:solidFill>
                  <a:srgbClr val="000000"/>
                </a:solidFill>
                <a:latin typeface="Aptos" panose="020B0004020202020204" pitchFamily="34" charset="0"/>
              </a:rPr>
              <a:t>Se propone crear una Red Nacional Colaborativa de Laboratorios Universitarios Didácticos, en el área de Ingeniería, de acceso remoto vía web. La red estará formada por nodos que funcionará en una Unidad Académica, la cual ofrecerá experiencias prácticas de formación experimental al resto de los integrantes de la red. </a:t>
            </a:r>
          </a:p>
          <a:p>
            <a:pPr lvl="1"/>
            <a:r>
              <a:rPr lang="es-AR" sz="1800" b="1" dirty="0">
                <a:solidFill>
                  <a:srgbClr val="FF0000"/>
                </a:solidFill>
                <a:latin typeface="Aptos" panose="020B0004020202020204" pitchFamily="34" charset="0"/>
              </a:rPr>
              <a:t>SOLICITUD SPU: Que los laboratorios estén disponibles para otras áreas disciplinarias y exista un compromiso de montar laboratorios en el área de ciencias de la salud, en particular biomédica y enfermería.</a:t>
            </a:r>
          </a:p>
          <a:p>
            <a:r>
              <a:rPr lang="es-AR" sz="2000" b="1" dirty="0">
                <a:solidFill>
                  <a:srgbClr val="000000"/>
                </a:solidFill>
                <a:latin typeface="Aptos" panose="020B0004020202020204" pitchFamily="34" charset="0"/>
              </a:rPr>
              <a:t>2. ¿QUE ES UN LABORATORIO REMOTO? </a:t>
            </a:r>
          </a:p>
          <a:p>
            <a:pPr lvl="1"/>
            <a:r>
              <a:rPr lang="es-AR" sz="1800" b="0" i="0" u="none" strike="noStrike" baseline="0" dirty="0">
                <a:solidFill>
                  <a:srgbClr val="000000"/>
                </a:solidFill>
                <a:latin typeface="Aptos" panose="020B0004020202020204" pitchFamily="34" charset="0"/>
              </a:rPr>
              <a:t>Es un laboratorio real, en el cual el estudiante realiza experiencias de formación experimental reales, operando un equipo y/o proceso real a distancia (en forma no presencial) desde cualquier dispositivo con conexión a internet. Por tratarse de equipos y procesos reales el usuario deberá resolver y convivir con los mismos problemas que la práctica presencial en el manejo de equipos.  No difiere de hacer la experiencia en el laboratorio.  Es 100% real.  Un Laboratorio de Acceso remoto </a:t>
            </a:r>
            <a:r>
              <a:rPr lang="es-AR" sz="1800" b="1" i="0" u="none" strike="noStrike" baseline="0" dirty="0">
                <a:solidFill>
                  <a:srgbClr val="000000"/>
                </a:solidFill>
                <a:latin typeface="Aptos" panose="020B0004020202020204" pitchFamily="34" charset="0"/>
              </a:rPr>
              <a:t>NO </a:t>
            </a:r>
            <a:r>
              <a:rPr lang="es-AR" sz="1800" b="0" i="0" u="none" strike="noStrike" baseline="0" dirty="0">
                <a:solidFill>
                  <a:srgbClr val="000000"/>
                </a:solidFill>
                <a:latin typeface="Aptos" panose="020B0004020202020204" pitchFamily="34" charset="0"/>
              </a:rPr>
              <a:t>es:  Un software de simulación o Una experiencia virtual. </a:t>
            </a:r>
          </a:p>
        </p:txBody>
      </p:sp>
    </p:spTree>
    <p:extLst>
      <p:ext uri="{BB962C8B-B14F-4D97-AF65-F5344CB8AC3E}">
        <p14:creationId xmlns:p14="http://schemas.microsoft.com/office/powerpoint/2010/main" val="388935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337010-4186-4AC6-828B-18B3F86FD5D8}"/>
              </a:ext>
            </a:extLst>
          </p:cNvPr>
          <p:cNvSpPr>
            <a:spLocks noGrp="1"/>
          </p:cNvSpPr>
          <p:nvPr>
            <p:ph type="title"/>
          </p:nvPr>
        </p:nvSpPr>
        <p:spPr>
          <a:xfrm>
            <a:off x="838200" y="67139"/>
            <a:ext cx="10515600" cy="1325563"/>
          </a:xfrm>
        </p:spPr>
        <p:txBody>
          <a:bodyPr/>
          <a:lstStyle/>
          <a:p>
            <a:r>
              <a:rPr lang="es-MX" dirty="0">
                <a:latin typeface="Aptos" panose="020B0004020202020204" pitchFamily="34" charset="0"/>
              </a:rPr>
              <a:t>Propuesta presentada a SPU 09/OCT/2020</a:t>
            </a:r>
            <a:endParaRPr lang="es-AR" dirty="0">
              <a:latin typeface="Aptos" panose="020B0004020202020204" pitchFamily="34" charset="0"/>
            </a:endParaRPr>
          </a:p>
        </p:txBody>
      </p:sp>
      <p:sp>
        <p:nvSpPr>
          <p:cNvPr id="3" name="Marcador de contenido 2">
            <a:extLst>
              <a:ext uri="{FF2B5EF4-FFF2-40B4-BE49-F238E27FC236}">
                <a16:creationId xmlns:a16="http://schemas.microsoft.com/office/drawing/2014/main" id="{7758E847-D4A8-44CD-ABF5-F19576B7CEDA}"/>
              </a:ext>
            </a:extLst>
          </p:cNvPr>
          <p:cNvSpPr>
            <a:spLocks noGrp="1"/>
          </p:cNvSpPr>
          <p:nvPr>
            <p:ph idx="1"/>
          </p:nvPr>
        </p:nvSpPr>
        <p:spPr>
          <a:xfrm>
            <a:off x="739726" y="786191"/>
            <a:ext cx="10515600" cy="6004670"/>
          </a:xfrm>
        </p:spPr>
        <p:txBody>
          <a:bodyPr>
            <a:normAutofit lnSpcReduction="10000"/>
          </a:bodyPr>
          <a:lstStyle/>
          <a:p>
            <a:pPr marL="0" indent="0">
              <a:buNone/>
            </a:pPr>
            <a:r>
              <a:rPr lang="es-AR" sz="2000" b="1" i="0" u="none" strike="noStrike" baseline="0" dirty="0">
                <a:solidFill>
                  <a:srgbClr val="000000"/>
                </a:solidFill>
                <a:latin typeface="Arial Nova" panose="020B0504020202020204" pitchFamily="34" charset="0"/>
              </a:rPr>
              <a:t>              3. </a:t>
            </a:r>
            <a:r>
              <a:rPr lang="es-AR" sz="2000" b="1" i="0" u="none" strike="noStrike" baseline="0" dirty="0">
                <a:solidFill>
                  <a:srgbClr val="000000"/>
                </a:solidFill>
                <a:latin typeface="Aptos" panose="020B0004020202020204" pitchFamily="34" charset="0"/>
              </a:rPr>
              <a:t>OBJETIVOS GENERALES DEL PROYECTO: </a:t>
            </a:r>
            <a:endParaRPr lang="es-AR" sz="2000" b="0" i="0" u="none" strike="noStrike" baseline="0" dirty="0">
              <a:solidFill>
                <a:srgbClr val="000000"/>
              </a:solidFill>
              <a:latin typeface="Aptos" panose="020B0004020202020204" pitchFamily="34" charset="0"/>
            </a:endParaRPr>
          </a:p>
          <a:p>
            <a:r>
              <a:rPr lang="es-AR" sz="2000" b="0" i="0" u="none" strike="noStrike" baseline="0" dirty="0">
                <a:solidFill>
                  <a:srgbClr val="000000"/>
                </a:solidFill>
                <a:latin typeface="Aptos" panose="020B0004020202020204" pitchFamily="34" charset="0"/>
              </a:rPr>
              <a:t>Establecer una Red Argentina Colaborativa de Laboratorios de Acceso Remoto en tiempo real, donde sus integrantes puedan realizar y ofrecer experiencias de formación práctica en forma no presencial manipulando equipos de laboratorio a distancia en el campo de incumbencia de las ingenierías. </a:t>
            </a:r>
            <a:endParaRPr lang="es-AR" sz="2000" b="0" i="0" u="none" strike="noStrike" baseline="0" dirty="0">
              <a:solidFill>
                <a:srgbClr val="FF0000"/>
              </a:solidFill>
              <a:latin typeface="Aptos" panose="020B0004020202020204" pitchFamily="34" charset="0"/>
            </a:endParaRPr>
          </a:p>
          <a:p>
            <a:r>
              <a:rPr lang="es-AR" sz="2000" b="0" i="0" u="none" strike="noStrike" baseline="0" dirty="0">
                <a:solidFill>
                  <a:srgbClr val="000000"/>
                </a:solidFill>
                <a:latin typeface="Aptos" panose="020B0004020202020204" pitchFamily="34" charset="0"/>
              </a:rPr>
              <a:t>Lograr accesibilidad efectiva y eficaz a través de internet mediante una variedad de dispositivos por parte de los miembros de la red. </a:t>
            </a:r>
            <a:endParaRPr lang="es-AR" sz="2000" b="0" i="0" u="none" strike="noStrike" baseline="0" dirty="0">
              <a:solidFill>
                <a:srgbClr val="FF0000"/>
              </a:solidFill>
              <a:latin typeface="Aptos" panose="020B0004020202020204" pitchFamily="34" charset="0"/>
            </a:endParaRPr>
          </a:p>
          <a:p>
            <a:r>
              <a:rPr lang="es-AR" sz="2000" b="0" i="0" u="none" strike="noStrike" baseline="0" dirty="0">
                <a:solidFill>
                  <a:srgbClr val="000000"/>
                </a:solidFill>
                <a:latin typeface="Aptos" panose="020B0004020202020204" pitchFamily="34" charset="0"/>
              </a:rPr>
              <a:t>Optimizar el aprovechamiento de instalaciones y recursos existentes, y a instalar, evitando la duplicación de experiencias. </a:t>
            </a:r>
          </a:p>
          <a:p>
            <a:r>
              <a:rPr lang="es-AR" sz="2000" b="0" i="0" u="none" strike="noStrike" baseline="0" dirty="0">
                <a:solidFill>
                  <a:srgbClr val="000000"/>
                </a:solidFill>
                <a:latin typeface="Aptos" panose="020B0004020202020204" pitchFamily="34" charset="0"/>
              </a:rPr>
              <a:t>Incrementar la variedad, cantidad y calidad de experiencias alcanzables y aprovechables en la red para las instituciones formativas, ya que los recursos económicos y el capital humano se concentra en las experiencias que cada laboratorio ofrece a la red. </a:t>
            </a:r>
          </a:p>
          <a:p>
            <a:r>
              <a:rPr lang="es-AR" sz="2000" b="0" i="0" u="none" strike="noStrike" baseline="0" dirty="0">
                <a:solidFill>
                  <a:srgbClr val="000000"/>
                </a:solidFill>
                <a:latin typeface="Aptos" panose="020B0004020202020204" pitchFamily="34" charset="0"/>
              </a:rPr>
              <a:t>Disponibilidad total, las 24hs y los 365 días del año para la realización de actividades de formación experimental común a todas las carreras de ingeniería del país. </a:t>
            </a:r>
            <a:r>
              <a:rPr lang="es-AR" sz="2000" b="0" i="0" u="none" strike="noStrike" baseline="0" dirty="0">
                <a:solidFill>
                  <a:srgbClr val="FF0000"/>
                </a:solidFill>
                <a:latin typeface="Aptos" panose="020B0004020202020204" pitchFamily="34" charset="0"/>
              </a:rPr>
              <a:t>(Depende de si en la práctica debe haber algún personal en el laboratorio). </a:t>
            </a:r>
          </a:p>
          <a:p>
            <a:r>
              <a:rPr lang="es-AR" sz="2000" b="0" i="0" u="none" strike="noStrike" baseline="0" dirty="0">
                <a:solidFill>
                  <a:srgbClr val="000000"/>
                </a:solidFill>
                <a:latin typeface="Aptos" panose="020B0004020202020204" pitchFamily="34" charset="0"/>
              </a:rPr>
              <a:t>Habilitar el acceso y disponibilidad de un segmento de las experiencias para otros niveles formativos diferente del universitario y permitir que aulas y otros espacios no pensados al efecto, se transformen en laboratorios. </a:t>
            </a:r>
          </a:p>
          <a:p>
            <a:endParaRPr lang="es-AR" sz="1800" b="0" i="0" u="none" strike="noStrike" baseline="0" dirty="0">
              <a:solidFill>
                <a:srgbClr val="000000"/>
              </a:solidFill>
              <a:latin typeface="Arial Nova" panose="020B0504020202020204" pitchFamily="34" charset="0"/>
            </a:endParaRPr>
          </a:p>
          <a:p>
            <a:endParaRPr lang="es-AR" sz="1800" b="0" i="0" u="none" strike="noStrike" baseline="0" dirty="0">
              <a:solidFill>
                <a:srgbClr val="000000"/>
              </a:solidFill>
              <a:latin typeface="Arial Nova" panose="020B0504020202020204" pitchFamily="34" charset="0"/>
            </a:endParaRPr>
          </a:p>
          <a:p>
            <a:endParaRPr lang="es-AR" sz="1800" b="0" i="0" u="none" strike="noStrike" baseline="0" dirty="0">
              <a:solidFill>
                <a:srgbClr val="000000"/>
              </a:solidFill>
              <a:latin typeface="Arial Nova" panose="020B0504020202020204" pitchFamily="34" charset="0"/>
            </a:endParaRPr>
          </a:p>
        </p:txBody>
      </p:sp>
    </p:spTree>
    <p:extLst>
      <p:ext uri="{BB962C8B-B14F-4D97-AF65-F5344CB8AC3E}">
        <p14:creationId xmlns:p14="http://schemas.microsoft.com/office/powerpoint/2010/main" val="2177810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337010-4186-4AC6-828B-18B3F86FD5D8}"/>
              </a:ext>
            </a:extLst>
          </p:cNvPr>
          <p:cNvSpPr>
            <a:spLocks noGrp="1"/>
          </p:cNvSpPr>
          <p:nvPr>
            <p:ph type="title"/>
          </p:nvPr>
        </p:nvSpPr>
        <p:spPr>
          <a:xfrm>
            <a:off x="838200" y="67139"/>
            <a:ext cx="10515600" cy="1325563"/>
          </a:xfrm>
        </p:spPr>
        <p:txBody>
          <a:bodyPr/>
          <a:lstStyle/>
          <a:p>
            <a:pPr algn="ctr"/>
            <a:br>
              <a:rPr lang="es-MX" dirty="0"/>
            </a:br>
            <a:r>
              <a:rPr lang="es-MX" dirty="0">
                <a:latin typeface="Aptos" panose="020B0004020202020204" pitchFamily="34" charset="0"/>
              </a:rPr>
              <a:t>Propuesta presentada a SPU 09/OCT/2020</a:t>
            </a:r>
            <a:endParaRPr lang="es-AR" dirty="0">
              <a:latin typeface="Aptos" panose="020B0004020202020204" pitchFamily="34" charset="0"/>
            </a:endParaRPr>
          </a:p>
        </p:txBody>
      </p:sp>
      <p:sp>
        <p:nvSpPr>
          <p:cNvPr id="3" name="Marcador de contenido 2">
            <a:extLst>
              <a:ext uri="{FF2B5EF4-FFF2-40B4-BE49-F238E27FC236}">
                <a16:creationId xmlns:a16="http://schemas.microsoft.com/office/drawing/2014/main" id="{7758E847-D4A8-44CD-ABF5-F19576B7CEDA}"/>
              </a:ext>
            </a:extLst>
          </p:cNvPr>
          <p:cNvSpPr>
            <a:spLocks noGrp="1"/>
          </p:cNvSpPr>
          <p:nvPr>
            <p:ph idx="1"/>
          </p:nvPr>
        </p:nvSpPr>
        <p:spPr>
          <a:xfrm>
            <a:off x="838200" y="1800665"/>
            <a:ext cx="10515600" cy="5465298"/>
          </a:xfrm>
        </p:spPr>
        <p:txBody>
          <a:bodyPr>
            <a:normAutofit/>
          </a:bodyPr>
          <a:lstStyle/>
          <a:p>
            <a:pPr marL="0" indent="0">
              <a:buNone/>
            </a:pPr>
            <a:r>
              <a:rPr lang="es-AR" sz="1800" b="1" i="0" u="none" strike="noStrike" baseline="0" dirty="0">
                <a:solidFill>
                  <a:srgbClr val="000000"/>
                </a:solidFill>
                <a:latin typeface="Arial Nova" panose="020B0504020202020204" pitchFamily="34" charset="0"/>
              </a:rPr>
              <a:t>4. PLAN DE ACCIÓN DE CONFEDI: </a:t>
            </a:r>
            <a:endParaRPr lang="es-AR" sz="1800" b="0" i="0" u="none" strike="noStrike" baseline="0" dirty="0">
              <a:solidFill>
                <a:srgbClr val="000000"/>
              </a:solidFill>
              <a:latin typeface="Arial Nova" panose="020B0504020202020204" pitchFamily="34" charset="0"/>
            </a:endParaRPr>
          </a:p>
          <a:p>
            <a:r>
              <a:rPr lang="es-AR" sz="2400" b="0" i="0" u="none" strike="noStrike" baseline="0" dirty="0">
                <a:solidFill>
                  <a:srgbClr val="000000"/>
                </a:solidFill>
                <a:latin typeface="Arial Nova" panose="020B0504020202020204" pitchFamily="34" charset="0"/>
              </a:rPr>
              <a:t>El Comité Ejecutivo de CONFEDI ha trazado un plan de acción estructurado en 5 etapas para lograr el objetivo propuesto: </a:t>
            </a:r>
          </a:p>
          <a:p>
            <a:endParaRPr lang="es-AR" sz="2400" b="0" i="0" u="none" strike="noStrike" baseline="0" dirty="0">
              <a:solidFill>
                <a:srgbClr val="000000"/>
              </a:solidFill>
              <a:latin typeface="Arial Nova" panose="020B0504020202020204" pitchFamily="34" charset="0"/>
            </a:endParaRPr>
          </a:p>
          <a:p>
            <a:pPr lvl="1"/>
            <a:r>
              <a:rPr lang="es-AR" sz="1800" b="1" i="0" u="none" strike="noStrike" baseline="0" dirty="0">
                <a:solidFill>
                  <a:srgbClr val="000000"/>
                </a:solidFill>
                <a:latin typeface="Arial Nova" panose="020B0504020202020204" pitchFamily="34" charset="0"/>
              </a:rPr>
              <a:t>ETAPA 0 </a:t>
            </a:r>
            <a:r>
              <a:rPr lang="es-AR" sz="1800" b="0" i="0" u="none" strike="noStrike" baseline="0" dirty="0">
                <a:solidFill>
                  <a:srgbClr val="000000"/>
                </a:solidFill>
                <a:latin typeface="Arial Nova" panose="020B0504020202020204" pitchFamily="34" charset="0"/>
              </a:rPr>
              <a:t>----------------Relevamiento de la capacidad instalada </a:t>
            </a:r>
          </a:p>
          <a:p>
            <a:pPr lvl="1"/>
            <a:r>
              <a:rPr lang="es-AR" sz="1800" b="1" i="0" u="none" strike="noStrike" baseline="0" dirty="0">
                <a:solidFill>
                  <a:srgbClr val="000000"/>
                </a:solidFill>
                <a:latin typeface="Arial Nova" panose="020B0504020202020204" pitchFamily="34" charset="0"/>
              </a:rPr>
              <a:t>ETAPA 1 </a:t>
            </a:r>
            <a:r>
              <a:rPr lang="es-AR" sz="1800" b="0" i="0" u="none" strike="noStrike" baseline="0" dirty="0">
                <a:solidFill>
                  <a:srgbClr val="000000"/>
                </a:solidFill>
                <a:latin typeface="Arial Nova" panose="020B0504020202020204" pitchFamily="34" charset="0"/>
              </a:rPr>
              <a:t>----------------Implementación de un caso piloto </a:t>
            </a:r>
          </a:p>
          <a:p>
            <a:pPr lvl="1"/>
            <a:r>
              <a:rPr lang="es-AR" sz="1800" b="1" i="0" u="none" strike="noStrike" baseline="0" dirty="0">
                <a:solidFill>
                  <a:srgbClr val="000000"/>
                </a:solidFill>
                <a:latin typeface="Arial Nova" panose="020B0504020202020204" pitchFamily="34" charset="0"/>
              </a:rPr>
              <a:t>ETAPA 2 </a:t>
            </a:r>
            <a:r>
              <a:rPr lang="es-AR" sz="1800" b="0" i="0" u="none" strike="noStrike" baseline="0" dirty="0">
                <a:solidFill>
                  <a:srgbClr val="000000"/>
                </a:solidFill>
                <a:latin typeface="Arial Nova" panose="020B0504020202020204" pitchFamily="34" charset="0"/>
              </a:rPr>
              <a:t>----------------Apoyo oficial y financiamiento </a:t>
            </a:r>
          </a:p>
          <a:p>
            <a:pPr lvl="1"/>
            <a:r>
              <a:rPr lang="es-AR" sz="1800" b="1" i="0" u="none" strike="noStrike" baseline="0" dirty="0">
                <a:solidFill>
                  <a:srgbClr val="000000"/>
                </a:solidFill>
                <a:latin typeface="Arial Nova" panose="020B0504020202020204" pitchFamily="34" charset="0"/>
              </a:rPr>
              <a:t>ETAPA 3 </a:t>
            </a:r>
            <a:r>
              <a:rPr lang="es-AR" sz="1800" b="0" i="0" u="none" strike="noStrike" baseline="0" dirty="0">
                <a:solidFill>
                  <a:srgbClr val="000000"/>
                </a:solidFill>
                <a:latin typeface="Arial Nova" panose="020B0504020202020204" pitchFamily="34" charset="0"/>
              </a:rPr>
              <a:t>----------------Conformación de la Red </a:t>
            </a:r>
          </a:p>
          <a:p>
            <a:pPr lvl="1"/>
            <a:r>
              <a:rPr lang="es-AR" sz="1800" b="1" i="0" u="none" strike="noStrike" baseline="0" dirty="0">
                <a:solidFill>
                  <a:srgbClr val="000000"/>
                </a:solidFill>
                <a:latin typeface="Arial Nova" panose="020B0504020202020204" pitchFamily="34" charset="0"/>
              </a:rPr>
              <a:t>ETAPA 4 </a:t>
            </a:r>
            <a:r>
              <a:rPr lang="es-AR" sz="1800" b="0" i="0" u="none" strike="noStrike" baseline="0" dirty="0">
                <a:solidFill>
                  <a:srgbClr val="000000"/>
                </a:solidFill>
                <a:latin typeface="Arial Nova" panose="020B0504020202020204" pitchFamily="34" charset="0"/>
              </a:rPr>
              <a:t>----------------Puesta en marcha de la Red </a:t>
            </a:r>
          </a:p>
          <a:p>
            <a:pPr lvl="1"/>
            <a:r>
              <a:rPr lang="es-AR" sz="1800" b="1" i="0" u="none" strike="noStrike" baseline="0" dirty="0">
                <a:solidFill>
                  <a:srgbClr val="000000"/>
                </a:solidFill>
                <a:latin typeface="Arial Nova" panose="020B0504020202020204" pitchFamily="34" charset="0"/>
              </a:rPr>
              <a:t>ETAPA 5 </a:t>
            </a:r>
            <a:r>
              <a:rPr lang="es-AR" sz="1800" b="0" i="0" u="none" strike="noStrike" baseline="0" dirty="0">
                <a:solidFill>
                  <a:srgbClr val="000000"/>
                </a:solidFill>
                <a:latin typeface="Arial Nova" panose="020B0504020202020204" pitchFamily="34" charset="0"/>
              </a:rPr>
              <a:t>----------------Internacionalización </a:t>
            </a:r>
          </a:p>
          <a:p>
            <a:endParaRPr lang="es-AR" sz="1800" b="0" i="0" u="none" strike="noStrike" baseline="0" dirty="0">
              <a:solidFill>
                <a:srgbClr val="000000"/>
              </a:solidFill>
              <a:latin typeface="Arial Nova" panose="020B0504020202020204" pitchFamily="34" charset="0"/>
            </a:endParaRPr>
          </a:p>
          <a:p>
            <a:endParaRPr lang="es-AR" sz="1800" b="0" i="0" u="none" strike="noStrike" baseline="0" dirty="0">
              <a:solidFill>
                <a:srgbClr val="000000"/>
              </a:solidFill>
              <a:latin typeface="Arial Nova" panose="020B0504020202020204" pitchFamily="34" charset="0"/>
            </a:endParaRPr>
          </a:p>
          <a:p>
            <a:endParaRPr lang="es-AR" sz="1800" b="0" i="0" u="none" strike="noStrike" baseline="0" dirty="0">
              <a:solidFill>
                <a:srgbClr val="000000"/>
              </a:solidFill>
              <a:latin typeface="Arial Nova" panose="020B0504020202020204" pitchFamily="34" charset="0"/>
            </a:endParaRPr>
          </a:p>
        </p:txBody>
      </p:sp>
    </p:spTree>
    <p:extLst>
      <p:ext uri="{BB962C8B-B14F-4D97-AF65-F5344CB8AC3E}">
        <p14:creationId xmlns:p14="http://schemas.microsoft.com/office/powerpoint/2010/main" val="2754421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63F33-5BBE-4D43-8378-D02AF8296B8C}"/>
              </a:ext>
            </a:extLst>
          </p:cNvPr>
          <p:cNvSpPr>
            <a:spLocks noGrp="1"/>
          </p:cNvSpPr>
          <p:nvPr>
            <p:ph type="title"/>
          </p:nvPr>
        </p:nvSpPr>
        <p:spPr>
          <a:xfrm>
            <a:off x="1983325" y="449475"/>
            <a:ext cx="8911687" cy="1280890"/>
          </a:xfrm>
        </p:spPr>
        <p:txBody>
          <a:bodyPr>
            <a:normAutofit fontScale="90000"/>
          </a:bodyPr>
          <a:lstStyle/>
          <a:p>
            <a:r>
              <a:rPr lang="es-MX" dirty="0">
                <a:latin typeface="Aptos" panose="020B0004020202020204" pitchFamily="34" charset="0"/>
              </a:rPr>
              <a:t>COMITÉ COORDINADOR R-LAB</a:t>
            </a:r>
            <a:br>
              <a:rPr lang="es-MX" dirty="0">
                <a:latin typeface="Aptos" panose="020B0004020202020204" pitchFamily="34" charset="0"/>
              </a:rPr>
            </a:br>
            <a:r>
              <a:rPr lang="es-MX" dirty="0">
                <a:latin typeface="Aptos" panose="020B0004020202020204" pitchFamily="34" charset="0"/>
              </a:rPr>
              <a:t>Designado por Comité Ejecutivo CONFEDI</a:t>
            </a:r>
            <a:br>
              <a:rPr lang="es-MX" dirty="0"/>
            </a:br>
            <a:endParaRPr lang="es-AR" dirty="0"/>
          </a:p>
        </p:txBody>
      </p:sp>
      <p:sp>
        <p:nvSpPr>
          <p:cNvPr id="3" name="Marcador de contenido 2">
            <a:extLst>
              <a:ext uri="{FF2B5EF4-FFF2-40B4-BE49-F238E27FC236}">
                <a16:creationId xmlns:a16="http://schemas.microsoft.com/office/drawing/2014/main" id="{1015642A-3D00-4C75-B60C-6C895060EED0}"/>
              </a:ext>
            </a:extLst>
          </p:cNvPr>
          <p:cNvSpPr>
            <a:spLocks noGrp="1"/>
          </p:cNvSpPr>
          <p:nvPr>
            <p:ph idx="1"/>
          </p:nvPr>
        </p:nvSpPr>
        <p:spPr>
          <a:xfrm>
            <a:off x="1979612" y="2111365"/>
            <a:ext cx="8915400" cy="5096655"/>
          </a:xfrm>
        </p:spPr>
        <p:txBody>
          <a:bodyPr>
            <a:normAutofit/>
          </a:bodyPr>
          <a:lstStyle/>
          <a:p>
            <a:r>
              <a:rPr lang="es-MX" dirty="0"/>
              <a:t>Coordinación general del proyecto.</a:t>
            </a:r>
          </a:p>
          <a:p>
            <a:r>
              <a:rPr lang="es-AR" dirty="0"/>
              <a:t>Coordinación con socios externos: SPU, ARSAT, etc.</a:t>
            </a:r>
          </a:p>
          <a:p>
            <a:r>
              <a:rPr lang="es-AR" dirty="0"/>
              <a:t>Gestiones para la obtención de financiamiento.</a:t>
            </a:r>
          </a:p>
          <a:p>
            <a:r>
              <a:rPr lang="es-AR" dirty="0"/>
              <a:t>Gestiones para la aprobación de las prácticas equivalente a presenciales.</a:t>
            </a:r>
          </a:p>
          <a:p>
            <a:r>
              <a:rPr lang="es-AR" dirty="0"/>
              <a:t>Internacionalización de la propuesta (Etapa 5).</a:t>
            </a:r>
          </a:p>
          <a:p>
            <a:r>
              <a:rPr lang="es-AR" dirty="0"/>
              <a:t>Integrantes: </a:t>
            </a:r>
          </a:p>
          <a:p>
            <a:pPr lvl="1">
              <a:spcBef>
                <a:spcPts val="0"/>
              </a:spcBef>
            </a:pPr>
            <a:r>
              <a:rPr lang="es-AR" dirty="0"/>
              <a:t>José BASTERRA (U.N. Nordeste)</a:t>
            </a:r>
          </a:p>
          <a:p>
            <a:pPr lvl="1">
              <a:spcBef>
                <a:spcPts val="0"/>
              </a:spcBef>
            </a:pPr>
            <a:r>
              <a:rPr lang="es-AR" dirty="0"/>
              <a:t>Néstor BRAIDOT (U. N. General Sarmiento)</a:t>
            </a:r>
          </a:p>
          <a:p>
            <a:pPr lvl="1">
              <a:spcBef>
                <a:spcPts val="0"/>
              </a:spcBef>
            </a:pPr>
            <a:r>
              <a:rPr lang="es-AR" dirty="0"/>
              <a:t>Diego CAPUTO (U. Marina Mercante)</a:t>
            </a:r>
          </a:p>
          <a:p>
            <a:pPr lvl="1">
              <a:spcBef>
                <a:spcPts val="0"/>
              </a:spcBef>
            </a:pPr>
            <a:r>
              <a:rPr lang="es-AR" dirty="0"/>
              <a:t>Alejandro MARTÍNEZ (U. Buenos Aires)</a:t>
            </a:r>
          </a:p>
          <a:p>
            <a:pPr lvl="1">
              <a:spcBef>
                <a:spcPts val="0"/>
              </a:spcBef>
            </a:pPr>
            <a:r>
              <a:rPr lang="es-AR" dirty="0"/>
              <a:t>Daniel MORANO (U.N. San Luis)</a:t>
            </a:r>
          </a:p>
          <a:p>
            <a:pPr lvl="1">
              <a:spcBef>
                <a:spcPts val="0"/>
              </a:spcBef>
            </a:pPr>
            <a:r>
              <a:rPr lang="es-AR" dirty="0"/>
              <a:t>Oscar PASCAL (U.N. Lomas de Zamora)</a:t>
            </a:r>
          </a:p>
          <a:p>
            <a:pPr lvl="1">
              <a:spcBef>
                <a:spcPts val="0"/>
              </a:spcBef>
            </a:pPr>
            <a:r>
              <a:rPr lang="es-AR" dirty="0"/>
              <a:t>Graciela UTGES (U.N. Rosario)</a:t>
            </a:r>
          </a:p>
          <a:p>
            <a:pPr lvl="1">
              <a:spcBef>
                <a:spcPts val="0"/>
              </a:spcBef>
            </a:pPr>
            <a:endParaRPr lang="es-AR" dirty="0"/>
          </a:p>
          <a:p>
            <a:pPr lvl="1"/>
            <a:endParaRPr lang="es-AR" dirty="0"/>
          </a:p>
          <a:p>
            <a:pPr lvl="1"/>
            <a:endParaRPr lang="es-AR" dirty="0"/>
          </a:p>
          <a:p>
            <a:pPr marL="457200" lvl="1" indent="0">
              <a:buNone/>
            </a:pPr>
            <a:endParaRPr lang="es-AR" dirty="0"/>
          </a:p>
        </p:txBody>
      </p:sp>
    </p:spTree>
    <p:extLst>
      <p:ext uri="{BB962C8B-B14F-4D97-AF65-F5344CB8AC3E}">
        <p14:creationId xmlns:p14="http://schemas.microsoft.com/office/powerpoint/2010/main" val="3382179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05004-71A0-5143-B3BE-DE2ECDACD2BC}"/>
              </a:ext>
            </a:extLst>
          </p:cNvPr>
          <p:cNvSpPr>
            <a:spLocks noGrp="1"/>
          </p:cNvSpPr>
          <p:nvPr>
            <p:ph type="title"/>
          </p:nvPr>
        </p:nvSpPr>
        <p:spPr/>
        <p:txBody>
          <a:bodyPr/>
          <a:lstStyle/>
          <a:p>
            <a:r>
              <a:rPr lang="es-ES" b="1" dirty="0">
                <a:latin typeface="Aptos" panose="020B0004020202020204" pitchFamily="34" charset="0"/>
              </a:rPr>
              <a:t>Implementación con apoyo del Ministerio de Educación</a:t>
            </a:r>
            <a:endParaRPr lang="es-AR" b="1" dirty="0">
              <a:latin typeface="Aptos" panose="020B0004020202020204" pitchFamily="34" charset="0"/>
            </a:endParaRPr>
          </a:p>
        </p:txBody>
      </p:sp>
    </p:spTree>
    <p:extLst>
      <p:ext uri="{BB962C8B-B14F-4D97-AF65-F5344CB8AC3E}">
        <p14:creationId xmlns:p14="http://schemas.microsoft.com/office/powerpoint/2010/main" val="2010508459"/>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457</TotalTime>
  <Words>1263</Words>
  <Application>Microsoft Office PowerPoint</Application>
  <PresentationFormat>Panorámica</PresentationFormat>
  <Paragraphs>186</Paragraphs>
  <Slides>22</Slides>
  <Notes>1</Notes>
  <HiddenSlides>1</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Aptos</vt:lpstr>
      <vt:lpstr>Arial</vt:lpstr>
      <vt:lpstr>Arial Nova</vt:lpstr>
      <vt:lpstr>Calibri</vt:lpstr>
      <vt:lpstr>Century Gothic</vt:lpstr>
      <vt:lpstr>Open Sans</vt:lpstr>
      <vt:lpstr>Wingdings 3</vt:lpstr>
      <vt:lpstr>Espiral</vt:lpstr>
      <vt:lpstr>Presentación de PowerPoint</vt:lpstr>
      <vt:lpstr>Presentación de PowerPoint</vt:lpstr>
      <vt:lpstr>CONFEDI Proyecto Red Argentina Colaborativa de Laboratorios de Acceso Remoto - Confedi R-LAB </vt:lpstr>
      <vt:lpstr>Génesis del proyecto</vt:lpstr>
      <vt:lpstr>Propuesta presentada a SPU 09/OCT/2020</vt:lpstr>
      <vt:lpstr>Propuesta presentada a SPU 09/OCT/2020</vt:lpstr>
      <vt:lpstr> Propuesta presentada a SPU 09/OCT/2020</vt:lpstr>
      <vt:lpstr>COMITÉ COORDINADOR R-LAB Designado por Comité Ejecutivo CONFEDI </vt:lpstr>
      <vt:lpstr>Implementación con apoyo del Ministerio de Educación</vt:lpstr>
      <vt:lpstr>Conformación y puesta en marcha  CONFEDI R-LAB</vt:lpstr>
      <vt:lpstr>Presentación de PowerPoint</vt:lpstr>
      <vt:lpstr>Primera Convocatoria financiada por SPU   Proyectos implementados entre 2022 y 2023</vt:lpstr>
      <vt:lpstr>Segunda Convocatoria financiada por SPU   Proyectos evaluados y a implementar entre 2024 y 2025</vt:lpstr>
      <vt:lpstr>Cuadro resumen de laboratorios remotizados o a remotizar</vt:lpstr>
      <vt:lpstr>Alianza con sector privado</vt:lpstr>
      <vt:lpstr>Alianza Estratégica (Noviembre 2023)</vt:lpstr>
      <vt:lpstr>Posible acuerdo de cooperación FYPF-CONFEDI</vt:lpstr>
      <vt:lpstr>Pendientes y Desafíos</vt:lpstr>
      <vt:lpstr>Pendientes técnicos</vt:lpstr>
      <vt:lpstr>Pendiente académico</vt:lpstr>
      <vt:lpstr>Desafío  estratégico  Learning Factory</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CONFEDI Proyecto Red Argentina Colaborativa de Laboratorios de Acceso Remoto - Confedi R-Lab.</dc:title>
  <dc:creator>Daniel Elso Morano</dc:creator>
  <cp:lastModifiedBy>Usuario</cp:lastModifiedBy>
  <cp:revision>8</cp:revision>
  <dcterms:created xsi:type="dcterms:W3CDTF">2021-03-08T12:56:28Z</dcterms:created>
  <dcterms:modified xsi:type="dcterms:W3CDTF">2024-08-23T11:22:36Z</dcterms:modified>
</cp:coreProperties>
</file>